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3" r:id="rId78"/>
    <p:sldId id="332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F6B3A9-A7E4-4428-B410-95BE3022CA1C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C9BA5B-2D61-483F-8D31-9B4836E3D108}">
      <dgm:prSet phldrT="[Text]" custT="1"/>
      <dgm:spPr/>
      <dgm:t>
        <a:bodyPr/>
        <a:lstStyle/>
        <a:p>
          <a:r>
            <a:rPr lang="en-US" sz="2000" dirty="0" smtClean="0"/>
            <a:t>US opposed Sandinistas in Nicaragua</a:t>
          </a:r>
          <a:endParaRPr lang="en-US" sz="2000" dirty="0"/>
        </a:p>
      </dgm:t>
    </dgm:pt>
    <dgm:pt modelId="{C3E0EC86-8A0E-487B-8CBF-63800981F1FB}" type="parTrans" cxnId="{96DB20E1-9639-467B-AD02-19917074B601}">
      <dgm:prSet/>
      <dgm:spPr/>
      <dgm:t>
        <a:bodyPr/>
        <a:lstStyle/>
        <a:p>
          <a:endParaRPr lang="en-US"/>
        </a:p>
      </dgm:t>
    </dgm:pt>
    <dgm:pt modelId="{F7E94F22-EEBC-4454-A77E-1DDC9F693156}" type="sibTrans" cxnId="{96DB20E1-9639-467B-AD02-19917074B601}">
      <dgm:prSet/>
      <dgm:spPr/>
      <dgm:t>
        <a:bodyPr/>
        <a:lstStyle/>
        <a:p>
          <a:endParaRPr lang="en-US"/>
        </a:p>
      </dgm:t>
    </dgm:pt>
    <dgm:pt modelId="{C2B854A3-1CD7-4C03-AB0E-B98B7C0F8E0B}">
      <dgm:prSet phldrT="[Text]" custT="1"/>
      <dgm:spPr/>
      <dgm:t>
        <a:bodyPr/>
        <a:lstStyle/>
        <a:p>
          <a:r>
            <a:rPr lang="en-US" sz="2000" dirty="0" smtClean="0"/>
            <a:t>Secret weapon sales to Iran</a:t>
          </a:r>
          <a:endParaRPr lang="en-US" sz="2000" dirty="0"/>
        </a:p>
      </dgm:t>
    </dgm:pt>
    <dgm:pt modelId="{429C934F-B111-4828-9874-49486CF97313}" type="parTrans" cxnId="{5844CEF0-A54A-44B5-8615-5FAF3C3AF9B9}">
      <dgm:prSet/>
      <dgm:spPr/>
      <dgm:t>
        <a:bodyPr/>
        <a:lstStyle/>
        <a:p>
          <a:endParaRPr lang="en-US"/>
        </a:p>
      </dgm:t>
    </dgm:pt>
    <dgm:pt modelId="{3E9DD2EE-47EA-46A9-B186-5F26BCE95D8E}" type="sibTrans" cxnId="{5844CEF0-A54A-44B5-8615-5FAF3C3AF9B9}">
      <dgm:prSet/>
      <dgm:spPr/>
      <dgm:t>
        <a:bodyPr/>
        <a:lstStyle/>
        <a:p>
          <a:endParaRPr lang="en-US"/>
        </a:p>
      </dgm:t>
    </dgm:pt>
    <dgm:pt modelId="{7202019D-A33B-47CD-A7DE-D4CF972AED07}">
      <dgm:prSet phldrT="[Text]" custT="1"/>
      <dgm:spPr/>
      <dgm:t>
        <a:bodyPr/>
        <a:lstStyle/>
        <a:p>
          <a:r>
            <a:rPr lang="en-US" sz="2000" dirty="0" smtClean="0"/>
            <a:t>$ from weapon sales send to Contras</a:t>
          </a:r>
          <a:endParaRPr lang="en-US" sz="2000" dirty="0"/>
        </a:p>
      </dgm:t>
    </dgm:pt>
    <dgm:pt modelId="{69C049B1-5471-496E-B0EC-918228A8FC2D}" type="parTrans" cxnId="{CAED2499-4DDF-4913-BC10-022110BBE1A5}">
      <dgm:prSet/>
      <dgm:spPr/>
      <dgm:t>
        <a:bodyPr/>
        <a:lstStyle/>
        <a:p>
          <a:endParaRPr lang="en-US"/>
        </a:p>
      </dgm:t>
    </dgm:pt>
    <dgm:pt modelId="{B99FB858-5FD4-4857-871A-009757458B76}" type="sibTrans" cxnId="{CAED2499-4DDF-4913-BC10-022110BBE1A5}">
      <dgm:prSet/>
      <dgm:spPr/>
      <dgm:t>
        <a:bodyPr/>
        <a:lstStyle/>
        <a:p>
          <a:endParaRPr lang="en-US"/>
        </a:p>
      </dgm:t>
    </dgm:pt>
    <dgm:pt modelId="{D703C75C-8178-44DE-9F57-B10759547EB3}">
      <dgm:prSet phldrT="[Text]" custT="1"/>
      <dgm:spPr/>
      <dgm:t>
        <a:bodyPr/>
        <a:lstStyle/>
        <a:p>
          <a:r>
            <a:rPr lang="en-US" sz="2000" dirty="0" smtClean="0"/>
            <a:t>Contras fought war against Sandinistas</a:t>
          </a:r>
          <a:endParaRPr lang="en-US" sz="2000" dirty="0"/>
        </a:p>
      </dgm:t>
    </dgm:pt>
    <dgm:pt modelId="{762684FB-01C9-436B-BF67-F5EE055FB092}" type="parTrans" cxnId="{5DD60812-B5D3-43B0-AAEF-3B4D60377318}">
      <dgm:prSet/>
      <dgm:spPr/>
      <dgm:t>
        <a:bodyPr/>
        <a:lstStyle/>
        <a:p>
          <a:endParaRPr lang="en-US"/>
        </a:p>
      </dgm:t>
    </dgm:pt>
    <dgm:pt modelId="{AA137BD9-102A-4185-82F5-B09F66B698CC}" type="sibTrans" cxnId="{5DD60812-B5D3-43B0-AAEF-3B4D60377318}">
      <dgm:prSet/>
      <dgm:spPr/>
      <dgm:t>
        <a:bodyPr/>
        <a:lstStyle/>
        <a:p>
          <a:endParaRPr lang="en-US"/>
        </a:p>
      </dgm:t>
    </dgm:pt>
    <dgm:pt modelId="{016E0170-4F28-4366-B92E-78BDF92337F9}">
      <dgm:prSet phldrT="[Text]" custT="1"/>
      <dgm:spPr/>
      <dgm:t>
        <a:bodyPr/>
        <a:lstStyle/>
        <a:p>
          <a:r>
            <a:rPr lang="en-US" sz="2000" dirty="0" smtClean="0"/>
            <a:t>Destabilized both regions</a:t>
          </a:r>
          <a:endParaRPr lang="en-US" sz="2000" dirty="0"/>
        </a:p>
      </dgm:t>
    </dgm:pt>
    <dgm:pt modelId="{5A1F5101-66C0-4BC4-99FA-1F01FADFD5E9}" type="parTrans" cxnId="{4EF3C249-44C6-4F65-8650-CD515BFA0260}">
      <dgm:prSet/>
      <dgm:spPr/>
      <dgm:t>
        <a:bodyPr/>
        <a:lstStyle/>
        <a:p>
          <a:endParaRPr lang="en-US"/>
        </a:p>
      </dgm:t>
    </dgm:pt>
    <dgm:pt modelId="{0254F225-CF72-4AB0-8EBB-AD8C8B75899C}" type="sibTrans" cxnId="{4EF3C249-44C6-4F65-8650-CD515BFA0260}">
      <dgm:prSet/>
      <dgm:spPr/>
      <dgm:t>
        <a:bodyPr/>
        <a:lstStyle/>
        <a:p>
          <a:endParaRPr lang="en-US"/>
        </a:p>
      </dgm:t>
    </dgm:pt>
    <dgm:pt modelId="{2E1FD21F-9C61-498C-9644-60D1C0C6566B}" type="pres">
      <dgm:prSet presAssocID="{1CF6B3A9-A7E4-4428-B410-95BE3022CA1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FCE919-800F-4F02-AF17-0B856E20EB47}" type="pres">
      <dgm:prSet presAssocID="{4CC9BA5B-2D61-483F-8D31-9B4836E3D10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356A6-FE48-4053-90FB-FCEBE7642E24}" type="pres">
      <dgm:prSet presAssocID="{4CC9BA5B-2D61-483F-8D31-9B4836E3D108}" presName="spNode" presStyleCnt="0"/>
      <dgm:spPr/>
    </dgm:pt>
    <dgm:pt modelId="{430CE10F-4DF4-431F-B668-6B97E4F815C4}" type="pres">
      <dgm:prSet presAssocID="{F7E94F22-EEBC-4454-A77E-1DDC9F693156}" presName="sibTrans" presStyleLbl="sibTrans1D1" presStyleIdx="0" presStyleCnt="5"/>
      <dgm:spPr/>
      <dgm:t>
        <a:bodyPr/>
        <a:lstStyle/>
        <a:p>
          <a:endParaRPr lang="en-US"/>
        </a:p>
      </dgm:t>
    </dgm:pt>
    <dgm:pt modelId="{87D14855-FF9E-4353-ADA6-1ED780A78F1C}" type="pres">
      <dgm:prSet presAssocID="{C2B854A3-1CD7-4C03-AB0E-B98B7C0F8E0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825BB-3E2F-4D0A-A48A-3910EA04CA39}" type="pres">
      <dgm:prSet presAssocID="{C2B854A3-1CD7-4C03-AB0E-B98B7C0F8E0B}" presName="spNode" presStyleCnt="0"/>
      <dgm:spPr/>
    </dgm:pt>
    <dgm:pt modelId="{050656E4-BEB2-4640-A6DA-10424D230C2C}" type="pres">
      <dgm:prSet presAssocID="{3E9DD2EE-47EA-46A9-B186-5F26BCE95D8E}" presName="sibTrans" presStyleLbl="sibTrans1D1" presStyleIdx="1" presStyleCnt="5"/>
      <dgm:spPr/>
      <dgm:t>
        <a:bodyPr/>
        <a:lstStyle/>
        <a:p>
          <a:endParaRPr lang="en-US"/>
        </a:p>
      </dgm:t>
    </dgm:pt>
    <dgm:pt modelId="{1987725E-18FD-44F6-AD86-E516AA2F6727}" type="pres">
      <dgm:prSet presAssocID="{7202019D-A33B-47CD-A7DE-D4CF972AED0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C3E5C-AE98-482E-9843-51EB69AE41B7}" type="pres">
      <dgm:prSet presAssocID="{7202019D-A33B-47CD-A7DE-D4CF972AED07}" presName="spNode" presStyleCnt="0"/>
      <dgm:spPr/>
    </dgm:pt>
    <dgm:pt modelId="{1E626DB8-EBE1-49C8-9848-BA8592E51FB3}" type="pres">
      <dgm:prSet presAssocID="{B99FB858-5FD4-4857-871A-009757458B76}" presName="sibTrans" presStyleLbl="sibTrans1D1" presStyleIdx="2" presStyleCnt="5"/>
      <dgm:spPr/>
      <dgm:t>
        <a:bodyPr/>
        <a:lstStyle/>
        <a:p>
          <a:endParaRPr lang="en-US"/>
        </a:p>
      </dgm:t>
    </dgm:pt>
    <dgm:pt modelId="{6136CF99-850C-459F-8410-0CED8F018F90}" type="pres">
      <dgm:prSet presAssocID="{D703C75C-8178-44DE-9F57-B10759547EB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D98DE-D3D1-43A7-95E8-71FF8F384D24}" type="pres">
      <dgm:prSet presAssocID="{D703C75C-8178-44DE-9F57-B10759547EB3}" presName="spNode" presStyleCnt="0"/>
      <dgm:spPr/>
    </dgm:pt>
    <dgm:pt modelId="{40C32720-110A-420A-826F-0445D0D36F72}" type="pres">
      <dgm:prSet presAssocID="{AA137BD9-102A-4185-82F5-B09F66B698CC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940C835-5C2E-4443-B0C5-0E1D16959ACB}" type="pres">
      <dgm:prSet presAssocID="{016E0170-4F28-4366-B92E-78BDF92337F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E8FBF-963A-4BC5-8A94-539D390078A7}" type="pres">
      <dgm:prSet presAssocID="{016E0170-4F28-4366-B92E-78BDF92337F9}" presName="spNode" presStyleCnt="0"/>
      <dgm:spPr/>
    </dgm:pt>
    <dgm:pt modelId="{8ACB5A2B-A69A-47A8-B1B5-B31BEDC40189}" type="pres">
      <dgm:prSet presAssocID="{0254F225-CF72-4AB0-8EBB-AD8C8B75899C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632AED82-5124-46E8-B636-82A4E6D70969}" type="presOf" srcId="{3E9DD2EE-47EA-46A9-B186-5F26BCE95D8E}" destId="{050656E4-BEB2-4640-A6DA-10424D230C2C}" srcOrd="0" destOrd="0" presId="urn:microsoft.com/office/officeart/2005/8/layout/cycle5"/>
    <dgm:cxn modelId="{3891A7F0-D6CF-4797-A4CB-6B98CD77333F}" type="presOf" srcId="{AA137BD9-102A-4185-82F5-B09F66B698CC}" destId="{40C32720-110A-420A-826F-0445D0D36F72}" srcOrd="0" destOrd="0" presId="urn:microsoft.com/office/officeart/2005/8/layout/cycle5"/>
    <dgm:cxn modelId="{EC3A9F71-6CB9-4E34-86B4-3524C47369F4}" type="presOf" srcId="{0254F225-CF72-4AB0-8EBB-AD8C8B75899C}" destId="{8ACB5A2B-A69A-47A8-B1B5-B31BEDC40189}" srcOrd="0" destOrd="0" presId="urn:microsoft.com/office/officeart/2005/8/layout/cycle5"/>
    <dgm:cxn modelId="{5BF3DC88-5E20-438A-A71D-3A98C201186B}" type="presOf" srcId="{4CC9BA5B-2D61-483F-8D31-9B4836E3D108}" destId="{3BFCE919-800F-4F02-AF17-0B856E20EB47}" srcOrd="0" destOrd="0" presId="urn:microsoft.com/office/officeart/2005/8/layout/cycle5"/>
    <dgm:cxn modelId="{4EF3C249-44C6-4F65-8650-CD515BFA0260}" srcId="{1CF6B3A9-A7E4-4428-B410-95BE3022CA1C}" destId="{016E0170-4F28-4366-B92E-78BDF92337F9}" srcOrd="4" destOrd="0" parTransId="{5A1F5101-66C0-4BC4-99FA-1F01FADFD5E9}" sibTransId="{0254F225-CF72-4AB0-8EBB-AD8C8B75899C}"/>
    <dgm:cxn modelId="{AD3BCA41-8114-4981-9BC1-0797220B403A}" type="presOf" srcId="{D703C75C-8178-44DE-9F57-B10759547EB3}" destId="{6136CF99-850C-459F-8410-0CED8F018F90}" srcOrd="0" destOrd="0" presId="urn:microsoft.com/office/officeart/2005/8/layout/cycle5"/>
    <dgm:cxn modelId="{0FDF5334-A67A-4837-AAB5-768FB3BFFB12}" type="presOf" srcId="{F7E94F22-EEBC-4454-A77E-1DDC9F693156}" destId="{430CE10F-4DF4-431F-B668-6B97E4F815C4}" srcOrd="0" destOrd="0" presId="urn:microsoft.com/office/officeart/2005/8/layout/cycle5"/>
    <dgm:cxn modelId="{5844CEF0-A54A-44B5-8615-5FAF3C3AF9B9}" srcId="{1CF6B3A9-A7E4-4428-B410-95BE3022CA1C}" destId="{C2B854A3-1CD7-4C03-AB0E-B98B7C0F8E0B}" srcOrd="1" destOrd="0" parTransId="{429C934F-B111-4828-9874-49486CF97313}" sibTransId="{3E9DD2EE-47EA-46A9-B186-5F26BCE95D8E}"/>
    <dgm:cxn modelId="{F6644B05-3C2A-48A4-9D23-FD2752297934}" type="presOf" srcId="{C2B854A3-1CD7-4C03-AB0E-B98B7C0F8E0B}" destId="{87D14855-FF9E-4353-ADA6-1ED780A78F1C}" srcOrd="0" destOrd="0" presId="urn:microsoft.com/office/officeart/2005/8/layout/cycle5"/>
    <dgm:cxn modelId="{CAED2499-4DDF-4913-BC10-022110BBE1A5}" srcId="{1CF6B3A9-A7E4-4428-B410-95BE3022CA1C}" destId="{7202019D-A33B-47CD-A7DE-D4CF972AED07}" srcOrd="2" destOrd="0" parTransId="{69C049B1-5471-496E-B0EC-918228A8FC2D}" sibTransId="{B99FB858-5FD4-4857-871A-009757458B76}"/>
    <dgm:cxn modelId="{82812BEB-564A-41B6-9CA4-452C4A758D07}" type="presOf" srcId="{1CF6B3A9-A7E4-4428-B410-95BE3022CA1C}" destId="{2E1FD21F-9C61-498C-9644-60D1C0C6566B}" srcOrd="0" destOrd="0" presId="urn:microsoft.com/office/officeart/2005/8/layout/cycle5"/>
    <dgm:cxn modelId="{ADF90B57-F217-439F-93F8-692792BB6EB3}" type="presOf" srcId="{7202019D-A33B-47CD-A7DE-D4CF972AED07}" destId="{1987725E-18FD-44F6-AD86-E516AA2F6727}" srcOrd="0" destOrd="0" presId="urn:microsoft.com/office/officeart/2005/8/layout/cycle5"/>
    <dgm:cxn modelId="{5DD60812-B5D3-43B0-AAEF-3B4D60377318}" srcId="{1CF6B3A9-A7E4-4428-B410-95BE3022CA1C}" destId="{D703C75C-8178-44DE-9F57-B10759547EB3}" srcOrd="3" destOrd="0" parTransId="{762684FB-01C9-436B-BF67-F5EE055FB092}" sibTransId="{AA137BD9-102A-4185-82F5-B09F66B698CC}"/>
    <dgm:cxn modelId="{1A6F3B93-FCCA-4742-A41B-2A2147D532F8}" type="presOf" srcId="{B99FB858-5FD4-4857-871A-009757458B76}" destId="{1E626DB8-EBE1-49C8-9848-BA8592E51FB3}" srcOrd="0" destOrd="0" presId="urn:microsoft.com/office/officeart/2005/8/layout/cycle5"/>
    <dgm:cxn modelId="{EF4B001B-6CD3-4B59-98A4-251FBE8F4940}" type="presOf" srcId="{016E0170-4F28-4366-B92E-78BDF92337F9}" destId="{0940C835-5C2E-4443-B0C5-0E1D16959ACB}" srcOrd="0" destOrd="0" presId="urn:microsoft.com/office/officeart/2005/8/layout/cycle5"/>
    <dgm:cxn modelId="{96DB20E1-9639-467B-AD02-19917074B601}" srcId="{1CF6B3A9-A7E4-4428-B410-95BE3022CA1C}" destId="{4CC9BA5B-2D61-483F-8D31-9B4836E3D108}" srcOrd="0" destOrd="0" parTransId="{C3E0EC86-8A0E-487B-8CBF-63800981F1FB}" sibTransId="{F7E94F22-EEBC-4454-A77E-1DDC9F693156}"/>
    <dgm:cxn modelId="{9F498D68-1656-40AD-BA80-3AFF052810CE}" type="presParOf" srcId="{2E1FD21F-9C61-498C-9644-60D1C0C6566B}" destId="{3BFCE919-800F-4F02-AF17-0B856E20EB47}" srcOrd="0" destOrd="0" presId="urn:microsoft.com/office/officeart/2005/8/layout/cycle5"/>
    <dgm:cxn modelId="{A509FD55-3DF2-4A54-B6E8-70BD2BF96ED1}" type="presParOf" srcId="{2E1FD21F-9C61-498C-9644-60D1C0C6566B}" destId="{A66356A6-FE48-4053-90FB-FCEBE7642E24}" srcOrd="1" destOrd="0" presId="urn:microsoft.com/office/officeart/2005/8/layout/cycle5"/>
    <dgm:cxn modelId="{4691459F-84DD-4F83-89BC-5721A976A220}" type="presParOf" srcId="{2E1FD21F-9C61-498C-9644-60D1C0C6566B}" destId="{430CE10F-4DF4-431F-B668-6B97E4F815C4}" srcOrd="2" destOrd="0" presId="urn:microsoft.com/office/officeart/2005/8/layout/cycle5"/>
    <dgm:cxn modelId="{C58F5686-71EB-457D-9C69-B39ABEBA7039}" type="presParOf" srcId="{2E1FD21F-9C61-498C-9644-60D1C0C6566B}" destId="{87D14855-FF9E-4353-ADA6-1ED780A78F1C}" srcOrd="3" destOrd="0" presId="urn:microsoft.com/office/officeart/2005/8/layout/cycle5"/>
    <dgm:cxn modelId="{48940335-077B-49F3-A00D-4D46DF9092B4}" type="presParOf" srcId="{2E1FD21F-9C61-498C-9644-60D1C0C6566B}" destId="{863825BB-3E2F-4D0A-A48A-3910EA04CA39}" srcOrd="4" destOrd="0" presId="urn:microsoft.com/office/officeart/2005/8/layout/cycle5"/>
    <dgm:cxn modelId="{D8E7E70D-9CB2-41EB-BB23-BAE353943F2E}" type="presParOf" srcId="{2E1FD21F-9C61-498C-9644-60D1C0C6566B}" destId="{050656E4-BEB2-4640-A6DA-10424D230C2C}" srcOrd="5" destOrd="0" presId="urn:microsoft.com/office/officeart/2005/8/layout/cycle5"/>
    <dgm:cxn modelId="{CCD8CBF8-389A-4B22-A934-27735C426013}" type="presParOf" srcId="{2E1FD21F-9C61-498C-9644-60D1C0C6566B}" destId="{1987725E-18FD-44F6-AD86-E516AA2F6727}" srcOrd="6" destOrd="0" presId="urn:microsoft.com/office/officeart/2005/8/layout/cycle5"/>
    <dgm:cxn modelId="{1E2B5286-5C2D-4181-8597-3560CB0CA860}" type="presParOf" srcId="{2E1FD21F-9C61-498C-9644-60D1C0C6566B}" destId="{0C5C3E5C-AE98-482E-9843-51EB69AE41B7}" srcOrd="7" destOrd="0" presId="urn:microsoft.com/office/officeart/2005/8/layout/cycle5"/>
    <dgm:cxn modelId="{28EFBBF7-8F57-470C-B5A8-351830C8D1D2}" type="presParOf" srcId="{2E1FD21F-9C61-498C-9644-60D1C0C6566B}" destId="{1E626DB8-EBE1-49C8-9848-BA8592E51FB3}" srcOrd="8" destOrd="0" presId="urn:microsoft.com/office/officeart/2005/8/layout/cycle5"/>
    <dgm:cxn modelId="{9BF6D3A8-ECB8-49B7-ACD5-579A1823CA25}" type="presParOf" srcId="{2E1FD21F-9C61-498C-9644-60D1C0C6566B}" destId="{6136CF99-850C-459F-8410-0CED8F018F90}" srcOrd="9" destOrd="0" presId="urn:microsoft.com/office/officeart/2005/8/layout/cycle5"/>
    <dgm:cxn modelId="{D0A83B5E-DF1F-4B7D-A9AA-4519170CAC32}" type="presParOf" srcId="{2E1FD21F-9C61-498C-9644-60D1C0C6566B}" destId="{B48D98DE-D3D1-43A7-95E8-71FF8F384D24}" srcOrd="10" destOrd="0" presId="urn:microsoft.com/office/officeart/2005/8/layout/cycle5"/>
    <dgm:cxn modelId="{025A3235-C7A4-4AAE-A574-F14F274E2E63}" type="presParOf" srcId="{2E1FD21F-9C61-498C-9644-60D1C0C6566B}" destId="{40C32720-110A-420A-826F-0445D0D36F72}" srcOrd="11" destOrd="0" presId="urn:microsoft.com/office/officeart/2005/8/layout/cycle5"/>
    <dgm:cxn modelId="{EB2428A9-DFBD-42B3-9114-3B77A29F3B81}" type="presParOf" srcId="{2E1FD21F-9C61-498C-9644-60D1C0C6566B}" destId="{0940C835-5C2E-4443-B0C5-0E1D16959ACB}" srcOrd="12" destOrd="0" presId="urn:microsoft.com/office/officeart/2005/8/layout/cycle5"/>
    <dgm:cxn modelId="{59394C72-9986-4401-A41E-0CC5EED3FDC8}" type="presParOf" srcId="{2E1FD21F-9C61-498C-9644-60D1C0C6566B}" destId="{49DE8FBF-963A-4BC5-8A94-539D390078A7}" srcOrd="13" destOrd="0" presId="urn:microsoft.com/office/officeart/2005/8/layout/cycle5"/>
    <dgm:cxn modelId="{BF1D5A24-9D5A-473B-A08F-78C18CA2FF93}" type="presParOf" srcId="{2E1FD21F-9C61-498C-9644-60D1C0C6566B}" destId="{8ACB5A2B-A69A-47A8-B1B5-B31BEDC40189}" srcOrd="14" destOrd="0" presId="urn:microsoft.com/office/officeart/2005/8/layout/cycle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BD9EE-9B47-4F13-A344-4F9ED61EE60A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6FEFE-7F93-4495-BB6A-1C7E69492D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E71A3D-BCBB-4C82-B756-6ED60F547698}" type="slidenum">
              <a:rPr lang="en-US"/>
              <a:pPr/>
              <a:t>21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6B921B-0E68-408E-9B77-F7AFDDAEC247}" type="slidenum">
              <a:rPr lang="en-US"/>
              <a:pPr/>
              <a:t>30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68F2B2-0F43-4F5C-9392-F41525B54F33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86429-7775-4F23-B206-93056B61F16D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BF86E6-57B1-46F4-8E78-1550FBD6A790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B58E5A-098F-44D9-82C6-9CA3643619F2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CE9C1B-AB96-43A3-99AD-68C3D5E0CAEC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BFD65-5EA5-4CC3-928B-DC05B5C42779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B7C43E-5312-4E36-B0E1-C09AC9CC6EE0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6DDF9C-E8D8-4BD8-99CA-15C6F80AE008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953B44-161A-4E5A-903D-095031476B33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CF8ED1-44C5-406B-BAA2-D4C6909F255A}" type="slidenum">
              <a:rPr lang="en-US"/>
              <a:pPr/>
              <a:t>22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D34D49-2649-4AED-9B0D-72F8174B1200}" type="slidenum">
              <a:rPr lang="en-US"/>
              <a:pPr/>
              <a:t>40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C09F4C-295D-48DF-8D1D-420BFD75A4E3}" type="slidenum">
              <a:rPr lang="en-US"/>
              <a:pPr/>
              <a:t>41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EC048-0E97-440C-A064-9BD9A3BD5747}" type="slidenum">
              <a:rPr lang="en-US"/>
              <a:pPr/>
              <a:t>23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FA700-792B-4D69-A096-B92A14AA487D}" type="slidenum">
              <a:rPr lang="en-US"/>
              <a:pPr/>
              <a:t>24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FF6C2D-C77A-4D6D-AC76-D71744EDC6D1}" type="slidenum">
              <a:rPr lang="en-US"/>
              <a:pPr/>
              <a:t>25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99381A-5255-440B-BFEF-104740B38B56}" type="slidenum">
              <a:rPr lang="en-US"/>
              <a:pPr/>
              <a:t>26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2D5A23-FD19-4F36-AC9C-D216CFB4EF34}" type="slidenum">
              <a:rPr lang="en-US"/>
              <a:pPr/>
              <a:t>27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9C8AD-34AA-4E02-BD6F-A8178DC4044D}" type="slidenum">
              <a:rPr lang="en-US"/>
              <a:pPr/>
              <a:t>28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4CB673-6A21-4D44-A325-2EF4414B0AA0}" type="slidenum">
              <a:rPr lang="en-US"/>
              <a:pPr/>
              <a:t>29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D12D-7220-47C2-9CBD-5069E2CB9ADC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0015-C7EE-4225-BA95-374439C20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D12D-7220-47C2-9CBD-5069E2CB9ADC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0015-C7EE-4225-BA95-374439C20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D12D-7220-47C2-9CBD-5069E2CB9ADC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0015-C7EE-4225-BA95-374439C20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1C00C-A6E7-4B45-A804-8D3B38FFC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1CBFA-39C3-45CF-BDC7-D92CC41EB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8BF07-C3AF-41C8-9FC4-E97754B2A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31306-A902-497B-B13F-1BCC6C688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41ED6-F00A-4A6C-9322-C5222684E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05A5E-AEC0-4A9A-83DD-D5B626434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D12D-7220-47C2-9CBD-5069E2CB9ADC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0015-C7EE-4225-BA95-374439C20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D12D-7220-47C2-9CBD-5069E2CB9ADC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0015-C7EE-4225-BA95-374439C20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D12D-7220-47C2-9CBD-5069E2CB9ADC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0015-C7EE-4225-BA95-374439C20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D12D-7220-47C2-9CBD-5069E2CB9ADC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0015-C7EE-4225-BA95-374439C20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D12D-7220-47C2-9CBD-5069E2CB9ADC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0015-C7EE-4225-BA95-374439C20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D12D-7220-47C2-9CBD-5069E2CB9ADC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0015-C7EE-4225-BA95-374439C20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D12D-7220-47C2-9CBD-5069E2CB9ADC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0015-C7EE-4225-BA95-374439C20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D12D-7220-47C2-9CBD-5069E2CB9ADC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0015-C7EE-4225-BA95-374439C20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2D12D-7220-47C2-9CBD-5069E2CB9ADC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70015-C7EE-4225-BA95-374439C20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asburybaronet-fastlane.com/gratefuldead.jpg&amp;imgrefurl=http://www.hipforums.com/viewthread.php3?TID=151454&amp;h=383&amp;w=267&amp;sz=37&amp;tbnid=uCC52PcmMYwJ:&amp;tbnh=117&amp;tbnw=82&amp;start=279&amp;prev=/images?q=Hippies&amp;start=260&amp;hl=en&amp;lr=&amp;ie=UTF-8&amp;sa=N" TargetMode="External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npsdfp\hammerkg$\Power%20Point%20Sound%20File\Musicals_Hair_The_Age_of_Aquarius.mp3" TargetMode="Externa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10" Type="http://schemas.openxmlformats.org/officeDocument/2006/relationships/image" Target="../media/image43.png"/><Relationship Id="rId4" Type="http://schemas.openxmlformats.org/officeDocument/2006/relationships/image" Target="../media/image38.jpeg"/><Relationship Id="rId9" Type="http://schemas.openxmlformats.org/officeDocument/2006/relationships/image" Target="../media/image4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betterphoto.com/gallery/dynoGallDetail.asp?photoID=1452875&amp;catID=296&amp;contestCatID=&amp;rowNumber=5&amp;camID=" TargetMode="Externa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Century Social Changes in America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IB History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371600"/>
          </a:xfrm>
        </p:spPr>
        <p:txBody>
          <a:bodyPr/>
          <a:lstStyle/>
          <a:p>
            <a:pPr algn="ctr" eaLnBrk="1" hangingPunct="1"/>
            <a:r>
              <a:rPr lang="en-US" sz="4800" b="1" dirty="0" smtClean="0"/>
              <a:t>WHY SO MANY BABIES?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2514600"/>
            <a:ext cx="4495800" cy="4343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 dirty="0" smtClean="0"/>
              <a:t>   Why did the baby boom occur when it did?</a:t>
            </a:r>
          </a:p>
          <a:p>
            <a:pPr eaLnBrk="1" hangingPunct="1">
              <a:buClr>
                <a:srgbClr val="806000"/>
              </a:buClr>
            </a:pPr>
            <a:r>
              <a:rPr lang="en-US" sz="2400" b="1" dirty="0" smtClean="0"/>
              <a:t>Husbands returning from war</a:t>
            </a:r>
          </a:p>
          <a:p>
            <a:pPr eaLnBrk="1" hangingPunct="1">
              <a:buClr>
                <a:srgbClr val="806000"/>
              </a:buClr>
            </a:pPr>
            <a:r>
              <a:rPr lang="en-US" sz="2400" b="1" dirty="0" smtClean="0"/>
              <a:t>Decreasing marriage age</a:t>
            </a:r>
          </a:p>
          <a:p>
            <a:pPr eaLnBrk="1" hangingPunct="1">
              <a:buClr>
                <a:srgbClr val="806000"/>
              </a:buClr>
            </a:pPr>
            <a:r>
              <a:rPr lang="en-US" sz="2400" b="1" dirty="0" smtClean="0"/>
              <a:t>Desirability of large families</a:t>
            </a:r>
          </a:p>
          <a:p>
            <a:pPr eaLnBrk="1" hangingPunct="1">
              <a:buClr>
                <a:srgbClr val="806000"/>
              </a:buClr>
            </a:pPr>
            <a:r>
              <a:rPr lang="en-US" sz="2400" b="1" dirty="0" smtClean="0"/>
              <a:t>Confidence in economy</a:t>
            </a:r>
          </a:p>
          <a:p>
            <a:pPr eaLnBrk="1" hangingPunct="1">
              <a:buClr>
                <a:srgbClr val="806000"/>
              </a:buClr>
            </a:pPr>
            <a:r>
              <a:rPr lang="en-US" sz="2400" b="1" dirty="0" smtClean="0"/>
              <a:t>Advances in medicine</a:t>
            </a:r>
          </a:p>
        </p:txBody>
      </p:sp>
      <p:pic>
        <p:nvPicPr>
          <p:cNvPr id="25604" name="Picture 7" descr="babyboom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362200"/>
            <a:ext cx="28400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ap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066800" y="0"/>
            <a:ext cx="762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chemeClr val="tx2"/>
                </a:solidFill>
                <a:latin typeface="Arial" pitchFamily="34" charset="0"/>
              </a:rPr>
              <a:t>WHAT IT WILL MEAN TO YOU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914400" y="6019800"/>
            <a:ext cx="769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  <a:latin typeface="Arial" pitchFamily="34" charset="0"/>
              </a:rPr>
              <a:t>Your generation will be supporting an increasingly aging American population</a:t>
            </a:r>
          </a:p>
        </p:txBody>
      </p:sp>
      <p:sp>
        <p:nvSpPr>
          <p:cNvPr id="26629" name="Line 7"/>
          <p:cNvSpPr>
            <a:spLocks noChangeShapeType="1"/>
          </p:cNvSpPr>
          <p:nvPr/>
        </p:nvSpPr>
        <p:spPr bwMode="auto">
          <a:xfrm>
            <a:off x="609600" y="1676400"/>
            <a:ext cx="2514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6630" name="Line 8"/>
          <p:cNvSpPr>
            <a:spLocks noChangeShapeType="1"/>
          </p:cNvSpPr>
          <p:nvPr/>
        </p:nvSpPr>
        <p:spPr bwMode="auto">
          <a:xfrm>
            <a:off x="3581400" y="838200"/>
            <a:ext cx="2057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14313"/>
            <a:ext cx="8791575" cy="1766887"/>
          </a:xfrm>
        </p:spPr>
        <p:txBody>
          <a:bodyPr/>
          <a:lstStyle/>
          <a:p>
            <a:pPr algn="ctr" eaLnBrk="1" hangingPunct="1"/>
            <a:r>
              <a:rPr lang="en-US" sz="5400" b="1" dirty="0" smtClean="0"/>
              <a:t>WOMEN’S ROLES IN THE 1950S</a:t>
            </a: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514600"/>
            <a:ext cx="3657600" cy="40386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During the 1950s, the role of homemaker and mother was glorified in popular magazines, movies and television</a:t>
            </a:r>
          </a:p>
        </p:txBody>
      </p:sp>
      <p:pic>
        <p:nvPicPr>
          <p:cNvPr id="32772" name="Picture 6" descr="women in the 50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657600" y="2209800"/>
            <a:ext cx="5257800" cy="4478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157287"/>
          </a:xfrm>
        </p:spPr>
        <p:txBody>
          <a:bodyPr/>
          <a:lstStyle/>
          <a:p>
            <a:pPr eaLnBrk="1" hangingPunct="1"/>
            <a:r>
              <a:rPr lang="en-US" sz="6000" b="1" dirty="0" smtClean="0"/>
              <a:t>WOMEN AT WORK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133600"/>
            <a:ext cx="4267200" cy="47244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Those women who did work were finding job opportunities limited to fields such as nursing, teaching and office support</a:t>
            </a:r>
          </a:p>
          <a:p>
            <a:pPr eaLnBrk="1" hangingPunct="1"/>
            <a:r>
              <a:rPr lang="en-US" sz="2800" b="1" dirty="0" smtClean="0"/>
              <a:t>Women earned far less than man for comparable jobs</a:t>
            </a:r>
          </a:p>
        </p:txBody>
      </p:sp>
      <p:pic>
        <p:nvPicPr>
          <p:cNvPr id="33796" name="Picture 9" descr="nurs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752600"/>
            <a:ext cx="2057400" cy="2438400"/>
          </a:xfrm>
        </p:spPr>
      </p:pic>
      <p:pic>
        <p:nvPicPr>
          <p:cNvPr id="33797" name="Picture 13" descr="teach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895600"/>
            <a:ext cx="2132013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5" descr="secretar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267200"/>
            <a:ext cx="219392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800" b="1" dirty="0" smtClean="0"/>
              <a:t>THE AUTOMOBILE CULTURE</a:t>
            </a:r>
          </a:p>
        </p:txBody>
      </p:sp>
      <p:pic>
        <p:nvPicPr>
          <p:cNvPr id="36867" name="Picture 6" descr="animated car bounce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1905000"/>
            <a:ext cx="4038600" cy="2362200"/>
          </a:xfrm>
        </p:spPr>
      </p:pic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381500"/>
            <a:ext cx="7772400" cy="24765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After the rationing of WWII, inexpensive and plentiful fuel and easy credit led many to buy cars</a:t>
            </a:r>
          </a:p>
          <a:p>
            <a:pPr eaLnBrk="1" hangingPunct="1"/>
            <a:r>
              <a:rPr lang="en-US" sz="2800" b="1" dirty="0" smtClean="0"/>
              <a:t>By 1960, over 60 million Americans owned autos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INTERSTATE HIGHWAY ACT 1956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514600"/>
            <a:ext cx="2362200" cy="41148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In 1956 Ike authorized a nationwide highway network – 41,000 miles of road linking America</a:t>
            </a:r>
          </a:p>
        </p:txBody>
      </p:sp>
      <p:pic>
        <p:nvPicPr>
          <p:cNvPr id="37892" name="Picture 7" descr="USA_Interstate-4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2209800"/>
            <a:ext cx="6705600" cy="4318000"/>
          </a:xfrm>
        </p:spPr>
      </p:pic>
      <p:pic>
        <p:nvPicPr>
          <p:cNvPr id="37893" name="Picture 8" descr="animated car67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4572000"/>
            <a:ext cx="5953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696200" cy="1295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 smtClean="0"/>
              <a:t>HIGHWAYS “HOMOGENIZE” AMERICA</a:t>
            </a:r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57400"/>
            <a:ext cx="3810000" cy="46482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Another effect of the highway system was that the scenery of America began to look the same</a:t>
            </a:r>
          </a:p>
          <a:p>
            <a:pPr eaLnBrk="1" hangingPunct="1"/>
            <a:r>
              <a:rPr lang="en-US" sz="2400" b="1" dirty="0" smtClean="0"/>
              <a:t>Restaurants, motels, highway billboards, gas stations, etc. all began to look similar</a:t>
            </a:r>
          </a:p>
          <a:p>
            <a:pPr eaLnBrk="1" hangingPunct="1"/>
            <a:r>
              <a:rPr lang="en-US" sz="2400" b="1" dirty="0" smtClean="0"/>
              <a:t>The nation had become “homogenized” </a:t>
            </a:r>
          </a:p>
        </p:txBody>
      </p:sp>
      <p:pic>
        <p:nvPicPr>
          <p:cNvPr id="40964" name="Picture 6" descr="mot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67200" y="1981200"/>
            <a:ext cx="1866900" cy="4343400"/>
          </a:xfrm>
        </p:spPr>
      </p:pic>
      <p:pic>
        <p:nvPicPr>
          <p:cNvPr id="40965" name="Picture 8" descr="motel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657725"/>
            <a:ext cx="33528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0" descr="diner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905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 Box 12"/>
          <p:cNvSpPr txBox="1">
            <a:spLocks noChangeArrowheads="1"/>
          </p:cNvSpPr>
          <p:nvPr/>
        </p:nvSpPr>
        <p:spPr bwMode="auto">
          <a:xfrm>
            <a:off x="5943600" y="4191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996600"/>
                </a:solidFill>
                <a:latin typeface="Arial" pitchFamily="34" charset="0"/>
              </a:rPr>
              <a:t>Anytown</a:t>
            </a:r>
            <a:r>
              <a:rPr lang="en-US" sz="2400" b="1">
                <a:solidFill>
                  <a:srgbClr val="996600"/>
                </a:solidFill>
                <a:latin typeface="Arial" pitchFamily="34" charset="0"/>
              </a:rPr>
              <a:t>, 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14313"/>
            <a:ext cx="8791575" cy="1538287"/>
          </a:xfrm>
        </p:spPr>
        <p:txBody>
          <a:bodyPr/>
          <a:lstStyle/>
          <a:p>
            <a:pPr algn="ctr" eaLnBrk="1" hangingPunct="1"/>
            <a:r>
              <a:rPr lang="en-US" sz="4800" b="1" smtClean="0"/>
              <a:t>SECTION 3: POPULAR CULTURE</a:t>
            </a:r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2057400"/>
            <a:ext cx="38100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A new era of mass media led by television emerged in the 1950s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In 1948, only 9% of homes had T.V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In 1950, 55% of homes had T.V.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By 1960, 90% of American homes had T.V.</a:t>
            </a:r>
          </a:p>
        </p:txBody>
      </p:sp>
      <p:pic>
        <p:nvPicPr>
          <p:cNvPr id="47108" name="Picture 6" descr="TV_in_the_1950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209800"/>
            <a:ext cx="4648200" cy="4329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8943975" cy="776287"/>
          </a:xfrm>
        </p:spPr>
        <p:txBody>
          <a:bodyPr/>
          <a:lstStyle/>
          <a:p>
            <a:pPr algn="ctr" eaLnBrk="1" hangingPunct="1"/>
            <a:r>
              <a:rPr lang="en-US" b="1" smtClean="0"/>
              <a:t>A SUBCULTURE EMERGES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40386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/>
              <a:t>Although mass media and television were wildly popular in the 1950s, dissenting voices emerged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The “Beat Movement” in literature and rock n’ roll clashed with tidy suburban views of life</a:t>
            </a:r>
            <a:r>
              <a:rPr lang="en-US" sz="2400" smtClean="0"/>
              <a:t> </a:t>
            </a:r>
          </a:p>
        </p:txBody>
      </p:sp>
      <p:pic>
        <p:nvPicPr>
          <p:cNvPr id="51204" name="Picture 7" descr="beatboo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95800" y="1447800"/>
            <a:ext cx="3887788" cy="5105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14313"/>
            <a:ext cx="8715375" cy="928687"/>
          </a:xfrm>
        </p:spPr>
        <p:txBody>
          <a:bodyPr/>
          <a:lstStyle/>
          <a:p>
            <a:pPr algn="ctr" eaLnBrk="1" hangingPunct="1"/>
            <a:r>
              <a:rPr lang="en-US" sz="4000" b="1" smtClean="0"/>
              <a:t>BEATNIKS FOLLOW OWN PATH</a:t>
            </a:r>
          </a:p>
        </p:txBody>
      </p:sp>
      <p:sp>
        <p:nvSpPr>
          <p:cNvPr id="5222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447800"/>
            <a:ext cx="46482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/>
              <a:t>Centered in San Francisco, L.A. and New York’s Greenwich Village, the Beat Movement expressed social nonconformity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Followers, called “beatniks”, tended to shun work and sought understanding through Zen Buddhism, music, and sometimes drugs</a:t>
            </a:r>
          </a:p>
        </p:txBody>
      </p:sp>
      <p:pic>
        <p:nvPicPr>
          <p:cNvPr id="52228" name="Picture 7" descr="beatnik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752600"/>
            <a:ext cx="4038600" cy="4013200"/>
          </a:xfrm>
          <a:noFill/>
        </p:spPr>
      </p:pic>
      <p:sp>
        <p:nvSpPr>
          <p:cNvPr id="52229" name="Text Box 8"/>
          <p:cNvSpPr txBox="1">
            <a:spLocks noChangeArrowheads="1"/>
          </p:cNvSpPr>
          <p:nvPr/>
        </p:nvSpPr>
        <p:spPr bwMode="auto">
          <a:xfrm>
            <a:off x="228600" y="5791200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Beatniks often performed poetry or music in coffeehouses or bars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715375" cy="1600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5400" b="1" dirty="0" smtClean="0">
                <a:solidFill>
                  <a:schemeClr val="folHlink"/>
                </a:solidFill>
              </a:rPr>
              <a:t>SECTION 1: POSTWAR AMERICA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133600"/>
            <a:ext cx="44958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000000"/>
                </a:solidFill>
              </a:rPr>
              <a:t>After WWII, returning vets faced a severe housing shortage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000000"/>
                </a:solidFill>
              </a:rPr>
              <a:t>In response to the crisis, developers used assembly-line methods to mass-produce houses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000000"/>
                </a:solidFill>
              </a:rPr>
              <a:t>Developer William Levitt bragged that his company could build a home in 16 minutes for $7,000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000000"/>
                </a:solidFill>
              </a:rPr>
              <a:t>Suburbs were born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5124" name="Picture 6" descr="suburb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05400" y="2971800"/>
            <a:ext cx="3505200" cy="2473325"/>
          </a:xfrm>
        </p:spPr>
      </p:pic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4953000" y="5486400"/>
            <a:ext cx="3886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Arial" pitchFamily="34" charset="0"/>
              </a:rPr>
              <a:t>With the help of the GI Bill, many veterans moved into suburbs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286000"/>
          </a:xfrm>
        </p:spPr>
        <p:txBody>
          <a:bodyPr>
            <a:normAutofit fontScale="90000"/>
          </a:bodyPr>
          <a:lstStyle/>
          <a:p>
            <a:r>
              <a:rPr lang="en-US" sz="8000" b="1" u="sng" dirty="0" smtClean="0"/>
              <a:t>An Era of Social and Political  Change</a:t>
            </a:r>
            <a:endParaRPr lang="en-US" sz="8000" b="1" u="sng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133600"/>
            <a:ext cx="9144000" cy="4724400"/>
          </a:xfrm>
        </p:spPr>
        <p:txBody>
          <a:bodyPr/>
          <a:lstStyle/>
          <a:p>
            <a:endParaRPr lang="en-US" sz="4800" b="1" dirty="0"/>
          </a:p>
        </p:txBody>
      </p:sp>
      <p:pic>
        <p:nvPicPr>
          <p:cNvPr id="2053" name="Picture 5" descr="hipp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362200"/>
            <a:ext cx="5470989" cy="411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77200" cy="990600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/>
              <a:t>Kennedy’s New Frontier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077200" cy="4876800"/>
          </a:xfr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003300"/>
                </a:solidFill>
              </a:rPr>
              <a:t>Americans were struck by the youth and vitality of the Kennedy White House.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003300"/>
                </a:solidFill>
              </a:rPr>
              <a:t>Kennedy’s public image was often different than reality.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003300"/>
                </a:solidFill>
              </a:rPr>
              <a:t>Kennedy’s narrow victory in 1960 left him without the clear </a:t>
            </a:r>
            <a:r>
              <a:rPr lang="en-US" sz="2800" b="1" dirty="0">
                <a:solidFill>
                  <a:srgbClr val="003300"/>
                </a:solidFill>
              </a:rPr>
              <a:t>mandate</a:t>
            </a:r>
            <a:r>
              <a:rPr lang="en-US" sz="2800" dirty="0">
                <a:solidFill>
                  <a:srgbClr val="003300"/>
                </a:solidFill>
              </a:rPr>
              <a:t> he needed to work well with Congress.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003300"/>
                </a:solidFill>
              </a:rPr>
              <a:t>The New Frontier came to be symbolized by the exploration of space.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77200" cy="1295400"/>
          </a:xfrm>
          <a:noFill/>
          <a:ln/>
        </p:spPr>
        <p:txBody>
          <a:bodyPr/>
          <a:lstStyle/>
          <a:p>
            <a:r>
              <a:rPr lang="en-US" sz="2400"/>
              <a:t>The Supreme Court in the Early 1960s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077200" cy="5257800"/>
          </a:xfr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sz="900" dirty="0">
              <a:solidFill>
                <a:srgbClr val="003300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003300"/>
                </a:solidFill>
              </a:rPr>
              <a:t>During the Kennedy presidency, Supreme Court decisions made major changes in American society.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003300"/>
                </a:solidFill>
              </a:rPr>
              <a:t>Under the leadership of Chief Justice </a:t>
            </a:r>
            <a:r>
              <a:rPr lang="en-US" sz="2400" b="1" dirty="0">
                <a:solidFill>
                  <a:srgbClr val="003300"/>
                </a:solidFill>
              </a:rPr>
              <a:t>Earl Warren</a:t>
            </a:r>
            <a:r>
              <a:rPr lang="en-US" sz="2400" dirty="0">
                <a:solidFill>
                  <a:srgbClr val="003300"/>
                </a:solidFill>
              </a:rPr>
              <a:t>, Court rulings extended individual rights and freedoms.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003300"/>
                </a:solidFill>
              </a:rPr>
              <a:t>Voting-rights reform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003300"/>
                </a:solidFill>
              </a:rPr>
              <a:t>The rights of the accused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003300"/>
                </a:solidFill>
              </a:rPr>
              <a:t>Religious freedom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2400"/>
              <a:t>Chief Justice Earl Warren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533400" y="1371600"/>
            <a:ext cx="7620000" cy="641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Many historians regard Earl Warren as one of the most important chief justices.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533400" y="2286000"/>
            <a:ext cx="7620000" cy="173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/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Warren did not have a positive record on civil rights when President Eisenhower appointed him chief justice in 1953.</a:t>
            </a:r>
          </a:p>
          <a:p>
            <a:pPr marL="685800" lvl="1" indent="-228600"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Called for the internment of Japanese Americans during World War II.</a:t>
            </a:r>
          </a:p>
          <a:p>
            <a:pPr marL="685800" lvl="1" indent="-228600"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Fought against an effort to make California’s state Assembly more representative of the people.</a:t>
            </a: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533400" y="4343400"/>
            <a:ext cx="7620000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However, as chief justice, Warren led the Court to one of the most significant civil rights advances in U.S. history.</a:t>
            </a:r>
          </a:p>
          <a:p>
            <a:pPr marL="685800" lvl="1" indent="-228600">
              <a:buFontTx/>
              <a:buChar char="•"/>
            </a:pPr>
            <a:r>
              <a:rPr lang="en-US" sz="2000" i="1" dirty="0">
                <a:solidFill>
                  <a:srgbClr val="003300"/>
                </a:solidFill>
                <a:latin typeface="Verdana" pitchFamily="34" charset="0"/>
              </a:rPr>
              <a:t>Brown </a:t>
            </a:r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v</a:t>
            </a:r>
            <a:r>
              <a:rPr lang="en-US" sz="2000" i="1" dirty="0">
                <a:solidFill>
                  <a:srgbClr val="003300"/>
                </a:solidFill>
                <a:latin typeface="Verdana" pitchFamily="34" charset="0"/>
              </a:rPr>
              <a:t>. Board of Education</a:t>
            </a:r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 banned racial segregation in the nation’s schools.</a:t>
            </a:r>
            <a:endParaRPr lang="en-US" sz="2000" i="1" dirty="0">
              <a:solidFill>
                <a:srgbClr val="0033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85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85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0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10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animBg="1"/>
      <p:bldP spid="108548" grpId="0" build="allAtOnce" animBg="1"/>
      <p:bldP spid="108549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77200" cy="5334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/>
              <a:t>The Warren Court</a:t>
            </a: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2209800" y="3429000"/>
            <a:ext cx="6096000" cy="1219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i="1" dirty="0" err="1">
                <a:solidFill>
                  <a:srgbClr val="003300"/>
                </a:solidFill>
                <a:latin typeface="Verdana" pitchFamily="34" charset="0"/>
              </a:rPr>
              <a:t>Mapp</a:t>
            </a:r>
            <a:r>
              <a:rPr lang="en-US" i="1" dirty="0">
                <a:solidFill>
                  <a:srgbClr val="003300"/>
                </a:solidFill>
                <a:latin typeface="Verdana" pitchFamily="34" charset="0"/>
              </a:rPr>
              <a:t> </a:t>
            </a: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v.</a:t>
            </a:r>
            <a:r>
              <a:rPr lang="en-US" i="1" dirty="0">
                <a:solidFill>
                  <a:srgbClr val="003300"/>
                </a:solidFill>
                <a:latin typeface="Verdana" pitchFamily="34" charset="0"/>
              </a:rPr>
              <a:t> Ohio</a:t>
            </a: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 (1961), </a:t>
            </a:r>
            <a:r>
              <a:rPr lang="en-US" i="1" dirty="0">
                <a:solidFill>
                  <a:srgbClr val="003300"/>
                </a:solidFill>
                <a:latin typeface="Verdana" pitchFamily="34" charset="0"/>
              </a:rPr>
              <a:t>Gideon </a:t>
            </a: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v.</a:t>
            </a:r>
            <a:r>
              <a:rPr lang="en-US" i="1" dirty="0">
                <a:solidFill>
                  <a:srgbClr val="003300"/>
                </a:solidFill>
                <a:latin typeface="Verdana" pitchFamily="34" charset="0"/>
              </a:rPr>
              <a:t> Wainwright</a:t>
            </a: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 (1963), </a:t>
            </a:r>
            <a:r>
              <a:rPr lang="en-US" i="1" dirty="0">
                <a:solidFill>
                  <a:srgbClr val="003300"/>
                </a:solidFill>
                <a:latin typeface="Verdana" pitchFamily="34" charset="0"/>
              </a:rPr>
              <a:t>Escobedo </a:t>
            </a: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v.</a:t>
            </a:r>
            <a:r>
              <a:rPr lang="en-US" i="1" dirty="0">
                <a:solidFill>
                  <a:srgbClr val="003300"/>
                </a:solidFill>
                <a:latin typeface="Verdana" pitchFamily="34" charset="0"/>
              </a:rPr>
              <a:t> Illinois</a:t>
            </a: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 (1964), and </a:t>
            </a:r>
            <a:r>
              <a:rPr lang="en-US" i="1" dirty="0">
                <a:solidFill>
                  <a:srgbClr val="003300"/>
                </a:solidFill>
                <a:latin typeface="Verdana" pitchFamily="34" charset="0"/>
              </a:rPr>
              <a:t>Miranda </a:t>
            </a: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v.</a:t>
            </a:r>
            <a:r>
              <a:rPr lang="en-US" i="1" dirty="0">
                <a:solidFill>
                  <a:srgbClr val="003300"/>
                </a:solidFill>
                <a:latin typeface="Verdana" pitchFamily="34" charset="0"/>
              </a:rPr>
              <a:t> Arizona</a:t>
            </a: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 (1966) extended the Bill of Rights to the actions of state governments.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304800" y="1981200"/>
            <a:ext cx="18875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Verdana" pitchFamily="34" charset="0"/>
              </a:rPr>
              <a:t>Voting-rights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Verdana" pitchFamily="34" charset="0"/>
              </a:rPr>
              <a:t>Reform</a:t>
            </a: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2209800" y="1143000"/>
            <a:ext cx="6096000" cy="2133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Prior to legislation in the 1960s, states did not redraw the boundaries of legislative districts to reflect population changes.  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i="1" dirty="0">
                <a:solidFill>
                  <a:srgbClr val="003300"/>
                </a:solidFill>
                <a:latin typeface="Verdana" pitchFamily="34" charset="0"/>
              </a:rPr>
              <a:t>Baker </a:t>
            </a: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v.</a:t>
            </a:r>
            <a:r>
              <a:rPr lang="en-US" i="1" dirty="0">
                <a:solidFill>
                  <a:srgbClr val="003300"/>
                </a:solidFill>
                <a:latin typeface="Verdana" pitchFamily="34" charset="0"/>
              </a:rPr>
              <a:t> Carr</a:t>
            </a: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 (1962), </a:t>
            </a:r>
            <a:r>
              <a:rPr lang="en-US" i="1" dirty="0" err="1">
                <a:solidFill>
                  <a:srgbClr val="003300"/>
                </a:solidFill>
                <a:latin typeface="Verdana" pitchFamily="34" charset="0"/>
              </a:rPr>
              <a:t>Westberry</a:t>
            </a:r>
            <a:r>
              <a:rPr lang="en-US" i="1" dirty="0">
                <a:solidFill>
                  <a:srgbClr val="003300"/>
                </a:solidFill>
                <a:latin typeface="Verdana" pitchFamily="34" charset="0"/>
              </a:rPr>
              <a:t> </a:t>
            </a: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v.</a:t>
            </a:r>
            <a:r>
              <a:rPr lang="en-US" i="1" dirty="0">
                <a:solidFill>
                  <a:srgbClr val="003300"/>
                </a:solidFill>
                <a:latin typeface="Verdana" pitchFamily="34" charset="0"/>
              </a:rPr>
              <a:t> Sanders</a:t>
            </a: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 (1964), and </a:t>
            </a:r>
            <a:r>
              <a:rPr lang="en-US" i="1" dirty="0">
                <a:solidFill>
                  <a:srgbClr val="003300"/>
                </a:solidFill>
                <a:latin typeface="Verdana" pitchFamily="34" charset="0"/>
              </a:rPr>
              <a:t>Reynolds </a:t>
            </a: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v.</a:t>
            </a:r>
            <a:r>
              <a:rPr lang="en-US" i="1" dirty="0">
                <a:solidFill>
                  <a:srgbClr val="003300"/>
                </a:solidFill>
                <a:latin typeface="Verdana" pitchFamily="34" charset="0"/>
              </a:rPr>
              <a:t> Sims</a:t>
            </a: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 (1964) changed this practice to make each citizen’s vote more equal.</a:t>
            </a: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685800" y="3505200"/>
            <a:ext cx="1243013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Verdana" pitchFamily="34" charset="0"/>
              </a:rPr>
              <a:t>Rights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Verdana" pitchFamily="34" charset="0"/>
              </a:rPr>
              <a:t>of the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Verdana" pitchFamily="34" charset="0"/>
              </a:rPr>
              <a:t>Accused</a:t>
            </a:r>
          </a:p>
        </p:txBody>
      </p:sp>
      <p:sp>
        <p:nvSpPr>
          <p:cNvPr id="110601" name="Rectangle 9"/>
          <p:cNvSpPr>
            <a:spLocks noChangeArrowheads="1"/>
          </p:cNvSpPr>
          <p:nvPr/>
        </p:nvSpPr>
        <p:spPr bwMode="auto">
          <a:xfrm>
            <a:off x="2209800" y="4800600"/>
            <a:ext cx="6096000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In </a:t>
            </a:r>
            <a:r>
              <a:rPr lang="en-US" i="1" dirty="0">
                <a:solidFill>
                  <a:srgbClr val="003300"/>
                </a:solidFill>
                <a:latin typeface="Verdana" pitchFamily="34" charset="0"/>
              </a:rPr>
              <a:t>Engel </a:t>
            </a: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v.</a:t>
            </a:r>
            <a:r>
              <a:rPr lang="en-US" i="1" dirty="0">
                <a:solidFill>
                  <a:srgbClr val="003300"/>
                </a:solidFill>
                <a:latin typeface="Verdana" pitchFamily="34" charset="0"/>
              </a:rPr>
              <a:t> Vitale</a:t>
            </a: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 (1962) and other cases, the Warren Court defined the religion guarantees of the First Amendment.</a:t>
            </a:r>
          </a:p>
        </p:txBody>
      </p:sp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609600" y="5029200"/>
            <a:ext cx="13652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Verdana" pitchFamily="34" charset="0"/>
              </a:rPr>
              <a:t>Religious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Verdana" pitchFamily="34" charset="0"/>
              </a:rPr>
              <a:t>Freedom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animBg="1"/>
      <p:bldP spid="110596" grpId="0"/>
      <p:bldP spid="110597" grpId="0" animBg="1"/>
      <p:bldP spid="110598" grpId="0"/>
      <p:bldP spid="110601" grpId="0" animBg="1"/>
      <p:bldP spid="11060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990600"/>
          </a:xfrm>
          <a:noFill/>
          <a:ln/>
        </p:spPr>
        <p:txBody>
          <a:bodyPr/>
          <a:lstStyle/>
          <a:p>
            <a:r>
              <a:rPr lang="en-US" sz="2400"/>
              <a:t>Lyndon Johnson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1219200"/>
            <a:ext cx="4116388" cy="5257800"/>
          </a:xfr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chemeClr val="hlink"/>
                </a:solidFill>
              </a:rPr>
              <a:t>Personality</a:t>
            </a:r>
          </a:p>
          <a:p>
            <a:pPr marL="228600" indent="-228600"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sz="2400" b="1" dirty="0">
              <a:solidFill>
                <a:schemeClr val="hlink"/>
              </a:solidFill>
            </a:endParaRP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FFFF99"/>
                </a:solidFill>
              </a:rPr>
              <a:t>Large and intense with none of Kennedy’s good looks, polish, or charm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FFFF99"/>
                </a:solidFill>
              </a:rPr>
              <a:t>Hardworking and ambitious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FFFF99"/>
                </a:solidFill>
              </a:rPr>
              <a:t>Genuine desire to help others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FFFF99"/>
                </a:solidFill>
              </a:rPr>
              <a:t>Greater concern for the poor and underprivileged than Kennedy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FFFF99"/>
                </a:solidFill>
              </a:rPr>
              <a:t>Believed in an expanded role for government in making Americans’ lives better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sz="1800" dirty="0">
              <a:solidFill>
                <a:srgbClr val="FFFF99"/>
              </a:solidFill>
            </a:endParaRP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419600" y="1219200"/>
            <a:ext cx="4572000" cy="5181600"/>
          </a:xfr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28600" indent="-228600"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chemeClr val="hlink"/>
                </a:solidFill>
              </a:rPr>
              <a:t>Political Experience</a:t>
            </a:r>
          </a:p>
          <a:p>
            <a:pPr marL="228600" indent="-228600"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sz="2400" b="1" dirty="0">
              <a:solidFill>
                <a:schemeClr val="hlink"/>
              </a:solidFill>
            </a:endParaRP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FFFF99"/>
                </a:solidFill>
              </a:rPr>
              <a:t>School teacher in Texas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FFFF99"/>
                </a:solidFill>
              </a:rPr>
              <a:t>Served as Texas Congressman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FFFF99"/>
                </a:solidFill>
              </a:rPr>
              <a:t>Served as U.S. Senator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FFFF99"/>
                </a:solidFill>
              </a:rPr>
              <a:t>Served as majority leader in the Senate after one term as senator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FFFF99"/>
                </a:solidFill>
              </a:rPr>
              <a:t>By 1960, Johnson had more influence in Washington, D.C., than any other Democrat.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nimBg="1"/>
      <p:bldP spid="819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77200" cy="530225"/>
          </a:xfrm>
          <a:noFill/>
          <a:ln/>
        </p:spPr>
        <p:txBody>
          <a:bodyPr/>
          <a:lstStyle/>
          <a:p>
            <a:r>
              <a:rPr lang="en-US" sz="2400"/>
              <a:t>Enacting Kennedy’s Agenda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219200"/>
            <a:ext cx="4038600" cy="5257800"/>
          </a:xfr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28600" indent="-228600"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FFFF99"/>
                </a:solidFill>
              </a:rPr>
              <a:t>War on Poverty</a:t>
            </a:r>
          </a:p>
          <a:p>
            <a:pPr marL="228600" indent="-228600"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sz="2400" b="1" dirty="0">
              <a:solidFill>
                <a:srgbClr val="FFFF99"/>
              </a:solidFill>
            </a:endParaRP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FFFF99"/>
                </a:solidFill>
              </a:rPr>
              <a:t>Kennedy was influenced by Michael Harrington’s </a:t>
            </a:r>
            <a:r>
              <a:rPr lang="en-US" sz="2400" i="1" dirty="0">
                <a:solidFill>
                  <a:srgbClr val="FFFF99"/>
                </a:solidFill>
              </a:rPr>
              <a:t>The Other America</a:t>
            </a:r>
            <a:r>
              <a:rPr lang="en-US" sz="2400" dirty="0">
                <a:solidFill>
                  <a:srgbClr val="FFFF99"/>
                </a:solidFill>
              </a:rPr>
              <a:t>, a study of poverty that shattered the popular belief that all Americans had prospered from postwar prosperity.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FFFF99"/>
                </a:solidFill>
              </a:rPr>
              <a:t>Johnson launched the War on Poverty when he asked Congress to pass the Economic Opportunity Act in 1964.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419600" y="1219200"/>
            <a:ext cx="4343400" cy="5257800"/>
          </a:xfr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28600" indent="-228600"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FFFF99"/>
                </a:solidFill>
              </a:rPr>
              <a:t>Economic Opportunity Act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FFFF99"/>
                </a:solidFill>
              </a:rPr>
              <a:t>Funded several new anti-poverty programs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FFFF99"/>
                </a:solidFill>
              </a:rPr>
              <a:t>The </a:t>
            </a:r>
            <a:r>
              <a:rPr lang="en-US" sz="2400" b="1" dirty="0">
                <a:solidFill>
                  <a:srgbClr val="FFFF99"/>
                </a:solidFill>
              </a:rPr>
              <a:t>Job Corps</a:t>
            </a:r>
            <a:r>
              <a:rPr lang="en-US" sz="2400" dirty="0">
                <a:solidFill>
                  <a:srgbClr val="FFFF99"/>
                </a:solidFill>
              </a:rPr>
              <a:t> offered work-training programs for unemployed youth.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FFFF99"/>
                </a:solidFill>
              </a:rPr>
              <a:t>VISTA</a:t>
            </a:r>
            <a:r>
              <a:rPr lang="en-US" sz="2400" dirty="0">
                <a:solidFill>
                  <a:srgbClr val="FFFF99"/>
                </a:solidFill>
              </a:rPr>
              <a:t> was a domestic version of the Peace Corps.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FFFF99"/>
                </a:solidFill>
              </a:rPr>
              <a:t>Other programs provided education for adults, work for unemployed parents, and help to fight rural poverty and assist migrants.</a:t>
            </a:r>
          </a:p>
        </p:txBody>
      </p:sp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3429000"/>
            <a:ext cx="160338" cy="160338"/>
          </a:xfrm>
          <a:prstGeom prst="rect">
            <a:avLst/>
          </a:prstGeom>
          <a:noFill/>
        </p:spPr>
      </p:pic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3810000"/>
            <a:ext cx="160338" cy="1603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animBg="1"/>
      <p:bldP spid="860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1216025"/>
          </a:xfrm>
          <a:noFill/>
          <a:ln/>
        </p:spPr>
        <p:txBody>
          <a:bodyPr/>
          <a:lstStyle/>
          <a:p>
            <a:r>
              <a:rPr lang="en-US" sz="2400"/>
              <a:t>The Great Society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7620000" cy="10156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Verdana" pitchFamily="34" charset="0"/>
              </a:rPr>
              <a:t>In 1964 Johnson told the nation that he had his own plans for the United States.  He called the domestic programs of his administration the </a:t>
            </a:r>
            <a:r>
              <a:rPr lang="en-US" sz="2000" b="1" dirty="0">
                <a:solidFill>
                  <a:schemeClr val="bg1"/>
                </a:solidFill>
                <a:latin typeface="Verdana" pitchFamily="34" charset="0"/>
              </a:rPr>
              <a:t>Great Society</a:t>
            </a:r>
            <a:r>
              <a:rPr lang="en-US" sz="2000" dirty="0">
                <a:solidFill>
                  <a:schemeClr val="bg1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533400" y="2362200"/>
            <a:ext cx="7620000" cy="163121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Verdana" pitchFamily="34" charset="0"/>
              </a:rPr>
              <a:t>In order to launch Johnson’s Great Society, he needed to win the 1964 election.</a:t>
            </a:r>
          </a:p>
          <a:p>
            <a:pPr lvl="1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  <a:latin typeface="Verdana" pitchFamily="34" charset="0"/>
              </a:rPr>
              <a:t>  Chose Hubert Humphrey as his running mate</a:t>
            </a:r>
          </a:p>
          <a:p>
            <a:pPr lvl="1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  <a:latin typeface="Verdana" pitchFamily="34" charset="0"/>
              </a:rPr>
              <a:t>  Republicans selected </a:t>
            </a:r>
            <a:r>
              <a:rPr lang="en-US" sz="2000" b="1" dirty="0">
                <a:solidFill>
                  <a:schemeClr val="bg1"/>
                </a:solidFill>
                <a:latin typeface="Verdana" pitchFamily="34" charset="0"/>
              </a:rPr>
              <a:t>Barry Goldwater</a:t>
            </a:r>
            <a:r>
              <a:rPr lang="en-US" sz="2000" dirty="0">
                <a:solidFill>
                  <a:schemeClr val="bg1"/>
                </a:solidFill>
                <a:latin typeface="Verdana" pitchFamily="34" charset="0"/>
              </a:rPr>
              <a:t> as their nominee</a:t>
            </a: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533400" y="4038600"/>
            <a:ext cx="7620000" cy="255454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/>
            <a:r>
              <a:rPr lang="en-US" sz="2000" dirty="0">
                <a:solidFill>
                  <a:schemeClr val="bg1"/>
                </a:solidFill>
                <a:latin typeface="Verdana" pitchFamily="34" charset="0"/>
              </a:rPr>
              <a:t>Barry Goldwater’s views were very different from Johnson’s.</a:t>
            </a:r>
          </a:p>
          <a:p>
            <a:pPr marL="746125" lvl="1" indent="-288925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  <a:latin typeface="Verdana" pitchFamily="34" charset="0"/>
              </a:rPr>
              <a:t>He suggested using nuclear weapons to end Vietnam.</a:t>
            </a:r>
          </a:p>
          <a:p>
            <a:pPr marL="746125" lvl="1" indent="-288925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  <a:latin typeface="Verdana" pitchFamily="34" charset="0"/>
              </a:rPr>
              <a:t>Attacked the Great Society with claims that people were only equal in the eyes of God and that government programs to help people were similar to communism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nimBg="1"/>
      <p:bldP spid="90116" grpId="0" animBg="1"/>
      <p:bldP spid="901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457200"/>
          </a:xfrm>
          <a:noFill/>
          <a:ln/>
        </p:spPr>
        <p:txBody>
          <a:bodyPr/>
          <a:lstStyle/>
          <a:p>
            <a:r>
              <a:rPr lang="en-US" sz="2400"/>
              <a:t>Creating the Great Society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533400"/>
            <a:ext cx="8077200" cy="6019800"/>
          </a:xfr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u="sng" dirty="0">
                <a:solidFill>
                  <a:schemeClr val="bg1"/>
                </a:solidFill>
              </a:rPr>
              <a:t>Elementary and Secondary Education Act</a:t>
            </a:r>
            <a:r>
              <a:rPr lang="en-US" sz="2000" dirty="0">
                <a:solidFill>
                  <a:schemeClr val="bg1"/>
                </a:solidFill>
              </a:rPr>
              <a:t> - first large scale program of government aid to public schools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u="sng" dirty="0">
                <a:solidFill>
                  <a:schemeClr val="bg1"/>
                </a:solidFill>
              </a:rPr>
              <a:t>The Higher Education Act</a:t>
            </a:r>
            <a:r>
              <a:rPr lang="en-US" sz="2000" dirty="0">
                <a:solidFill>
                  <a:schemeClr val="bg1"/>
                </a:solidFill>
              </a:rPr>
              <a:t> - created the first federal scholarships for needy college students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u="sng" dirty="0">
                <a:solidFill>
                  <a:schemeClr val="bg1"/>
                </a:solidFill>
              </a:rPr>
              <a:t>Head Start</a:t>
            </a:r>
            <a:r>
              <a:rPr lang="en-US" sz="2000" dirty="0">
                <a:solidFill>
                  <a:schemeClr val="bg1"/>
                </a:solidFill>
              </a:rPr>
              <a:t> – education program for preschool children of low-income parents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u="sng" dirty="0">
                <a:solidFill>
                  <a:schemeClr val="bg1"/>
                </a:solidFill>
              </a:rPr>
              <a:t>Omnibus Housing Act</a:t>
            </a:r>
            <a:r>
              <a:rPr lang="en-US" sz="2000" dirty="0">
                <a:solidFill>
                  <a:schemeClr val="bg1"/>
                </a:solidFill>
              </a:rPr>
              <a:t> – created Department of Housing and Urban Development (HUD)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b="1" u="sng" dirty="0">
                <a:solidFill>
                  <a:schemeClr val="bg1"/>
                </a:solidFill>
              </a:rPr>
              <a:t>Medicaid</a:t>
            </a:r>
            <a:r>
              <a:rPr lang="en-US" sz="2000" dirty="0">
                <a:solidFill>
                  <a:schemeClr val="bg1"/>
                </a:solidFill>
              </a:rPr>
              <a:t> – program that provides free health care for poor people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b="1" u="sng" dirty="0">
                <a:solidFill>
                  <a:schemeClr val="bg1"/>
                </a:solidFill>
              </a:rPr>
              <a:t>Medicare</a:t>
            </a:r>
            <a:r>
              <a:rPr lang="en-US" sz="2000" dirty="0">
                <a:solidFill>
                  <a:schemeClr val="bg1"/>
                </a:solidFill>
              </a:rPr>
              <a:t> – health care program for people over age 65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The Great Society emphasized the environment; laws were passed to improve water and air quality.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Lady Bird Johnson worked to preserve the outdoors and natural beauty of the United States.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Pushed for the Highway Beautification Act (came to be called Lady Bird’s bill)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8975"/>
            <a:ext cx="8077200" cy="53022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2400"/>
              <a:t>Key Features of Nixon’s Politics </a:t>
            </a:r>
            <a:br>
              <a:rPr lang="en-US" sz="2400"/>
            </a:br>
            <a:r>
              <a:rPr lang="en-US" sz="2400"/>
              <a:t>and Domestic Policies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33400" y="1371600"/>
            <a:ext cx="3886200" cy="4876800"/>
          </a:xfr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28600" indent="-228600"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b="1" dirty="0">
                <a:solidFill>
                  <a:srgbClr val="FFFF99"/>
                </a:solidFill>
              </a:rPr>
              <a:t>Nixon the Conservative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rgbClr val="FFFF99"/>
                </a:solidFill>
              </a:rPr>
              <a:t>Believed the federal government was too large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rgbClr val="FFFF99"/>
                </a:solidFill>
              </a:rPr>
              <a:t>Enacted “southern strategy” to appeal to former segregationists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rgbClr val="FFFF99"/>
                </a:solidFill>
              </a:rPr>
              <a:t>Firm stand against crime and drug use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495800" y="1295400"/>
            <a:ext cx="3886200" cy="4953000"/>
          </a:xfr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28600" indent="-228600"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FFFF99"/>
                </a:solidFill>
              </a:rPr>
              <a:t>Nixon the Liberal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FFFF99"/>
                </a:solidFill>
              </a:rPr>
              <a:t>Increased funding for programs such as food stamps and increased Social Security payments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FFFF99"/>
                </a:solidFill>
              </a:rPr>
              <a:t>Took special interest in environmental issues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FFFF99"/>
                </a:solidFill>
              </a:rPr>
              <a:t>Created a new organization to prevent work-related injuries and deaths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FFFF99"/>
                </a:solidFill>
              </a:rPr>
              <a:t>Advanced affirmative action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nimBg="1"/>
      <p:bldP spid="1167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928687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folHlink"/>
                </a:solidFill>
              </a:rPr>
              <a:t>REDEFINING THE FAMILY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495800" cy="48768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0000"/>
                </a:solidFill>
              </a:rPr>
              <a:t>A return to traditional roles after the war was the norm</a:t>
            </a:r>
          </a:p>
          <a:p>
            <a:pPr eaLnBrk="1" hangingPunct="1"/>
            <a:r>
              <a:rPr lang="en-US" sz="2400" b="1" dirty="0" smtClean="0">
                <a:solidFill>
                  <a:srgbClr val="000000"/>
                </a:solidFill>
              </a:rPr>
              <a:t>Men were expected to work, while women were expected to stay  home and care for the children</a:t>
            </a:r>
          </a:p>
          <a:p>
            <a:pPr eaLnBrk="1" hangingPunct="1"/>
            <a:r>
              <a:rPr lang="en-US" sz="2400" b="1" dirty="0" smtClean="0">
                <a:solidFill>
                  <a:srgbClr val="000000"/>
                </a:solidFill>
              </a:rPr>
              <a:t>Conflict emerged as many women wanted to stay in the workforce</a:t>
            </a:r>
          </a:p>
          <a:p>
            <a:pPr eaLnBrk="1" hangingPunct="1"/>
            <a:r>
              <a:rPr lang="en-US" sz="2400" b="1" dirty="0" smtClean="0">
                <a:solidFill>
                  <a:srgbClr val="000000"/>
                </a:solidFill>
              </a:rPr>
              <a:t>Divorce rates surged</a:t>
            </a:r>
          </a:p>
        </p:txBody>
      </p:sp>
      <p:pic>
        <p:nvPicPr>
          <p:cNvPr id="6148" name="Picture 6" descr="Family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828800"/>
            <a:ext cx="4114800" cy="4103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533400" y="1066800"/>
            <a:ext cx="2514600" cy="4876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228600" indent="-228600" algn="ctr">
              <a:spcBef>
                <a:spcPct val="50000"/>
              </a:spcBef>
            </a:pPr>
            <a:r>
              <a:rPr lang="en-US" b="1" dirty="0">
                <a:solidFill>
                  <a:srgbClr val="FFFF99"/>
                </a:solidFill>
                <a:latin typeface="Verdana" pitchFamily="34" charset="0"/>
              </a:rPr>
              <a:t>New Federalism</a:t>
            </a:r>
            <a:endParaRPr lang="en-US" dirty="0">
              <a:solidFill>
                <a:srgbClr val="FFFF99"/>
              </a:solidFill>
              <a:latin typeface="Verdana" pitchFamily="34" charset="0"/>
            </a:endParaRP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Thought federal government was too large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Solution was called the New Federalism</a:t>
            </a:r>
          </a:p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Key feature was the concept of revenue sharing</a:t>
            </a:r>
          </a:p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Believed that local governments could spend taxpayers money more effectively</a:t>
            </a: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3124200" y="1066800"/>
            <a:ext cx="2590800" cy="4876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228600" indent="-228600" algn="ctr">
              <a:spcBef>
                <a:spcPct val="50000"/>
              </a:spcBef>
            </a:pPr>
            <a:r>
              <a:rPr lang="en-US" b="1" dirty="0">
                <a:solidFill>
                  <a:srgbClr val="FFFF99"/>
                </a:solidFill>
                <a:latin typeface="Verdana" pitchFamily="34" charset="0"/>
              </a:rPr>
              <a:t>Southern Strategy</a:t>
            </a:r>
            <a:endParaRPr lang="en-US" dirty="0">
              <a:solidFill>
                <a:srgbClr val="FFFF99"/>
              </a:solidFill>
              <a:latin typeface="Verdana" pitchFamily="34" charset="0"/>
            </a:endParaRPr>
          </a:p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Nixon wanted to expand his support in the Democratic south </a:t>
            </a:r>
          </a:p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Tried to weaken the 1965 Voting Rights Act</a:t>
            </a:r>
          </a:p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Urged a slowdown in forced integration  </a:t>
            </a:r>
          </a:p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Opposed busing</a:t>
            </a:r>
          </a:p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Wanted local governments to take action themselves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533400"/>
          </a:xfrm>
          <a:noFill/>
          <a:ln/>
        </p:spPr>
        <p:txBody>
          <a:bodyPr/>
          <a:lstStyle/>
          <a:p>
            <a:r>
              <a:rPr lang="en-US" sz="2400"/>
              <a:t>Nixon’s Politics and Domestic Policies</a:t>
            </a:r>
          </a:p>
        </p:txBody>
      </p:sp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3348038"/>
            <a:ext cx="160338" cy="160337"/>
          </a:xfrm>
          <a:prstGeom prst="rect">
            <a:avLst/>
          </a:prstGeom>
          <a:noFill/>
        </p:spPr>
      </p:pic>
      <p:pic>
        <p:nvPicPr>
          <p:cNvPr id="1187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2895600"/>
            <a:ext cx="160338" cy="160338"/>
          </a:xfrm>
          <a:prstGeom prst="rect">
            <a:avLst/>
          </a:prstGeom>
          <a:noFill/>
        </p:spPr>
      </p:pic>
      <p:pic>
        <p:nvPicPr>
          <p:cNvPr id="11879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3802063"/>
            <a:ext cx="160338" cy="160337"/>
          </a:xfrm>
          <a:prstGeom prst="rect">
            <a:avLst/>
          </a:prstGeom>
          <a:noFill/>
        </p:spPr>
      </p:pic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5791200" y="1066800"/>
            <a:ext cx="2432050" cy="4876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228600" indent="-228600" algn="ctr">
              <a:spcBef>
                <a:spcPct val="50000"/>
              </a:spcBef>
            </a:pPr>
            <a:r>
              <a:rPr lang="en-US" b="1" dirty="0">
                <a:solidFill>
                  <a:srgbClr val="FFFF99"/>
                </a:solidFill>
                <a:latin typeface="Verdana" pitchFamily="34" charset="0"/>
              </a:rPr>
              <a:t>Drugs and Crime</a:t>
            </a:r>
            <a:r>
              <a:rPr lang="en-US" sz="2000" dirty="0">
                <a:solidFill>
                  <a:srgbClr val="FFFF99"/>
                </a:solidFill>
                <a:latin typeface="Verdana" pitchFamily="34" charset="0"/>
              </a:rPr>
              <a:t>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Opposed federal court rulings that put limits on the power of the police.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Sought to name conservative judges to federal courts</a:t>
            </a:r>
          </a:p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Filled four openings on the Supreme Court (2 of his nominees were rejected)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 animBg="1"/>
      <p:bldP spid="118787" grpId="0" animBg="1"/>
      <p:bldP spid="11879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1219200"/>
          </a:xfrm>
          <a:noFill/>
          <a:ln/>
        </p:spPr>
        <p:txBody>
          <a:bodyPr/>
          <a:lstStyle/>
          <a:p>
            <a:r>
              <a:rPr lang="en-US" sz="2400"/>
              <a:t>Nixon’s Foreign Policies with China </a:t>
            </a:r>
            <a:br>
              <a:rPr lang="en-US" sz="2400"/>
            </a:br>
            <a:r>
              <a:rPr lang="en-US" sz="2400"/>
              <a:t>and the Soviet Union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077200" cy="5181600"/>
          </a:xfr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sz="7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Nixon had great success with his foreign policy issues.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Henry Kissinger was Nixon’s national security advisor and later secretary of state.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Kissinger shaped much of Nixon’s foreign policy.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Kissinger believed in the notion of realpolitik—or basing foreign policies on realistic views of national interest rather than on broad rules or principles.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Nixon took steps to ease tensions with Cold War enemies—a policy called détente.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goal of détente was to build a more stable world in which the United States and its adversaries accepted one another’s place</a:t>
            </a:r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533400"/>
          </a:xfrm>
          <a:noFill/>
          <a:ln/>
        </p:spPr>
        <p:txBody>
          <a:bodyPr/>
          <a:lstStyle/>
          <a:p>
            <a:r>
              <a:rPr lang="en-US" sz="2400" dirty="0"/>
              <a:t>Nixon’s Foreign Policies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33400" y="990600"/>
            <a:ext cx="3886200" cy="5486400"/>
          </a:xfrm>
          <a:solidFill>
            <a:srgbClr val="336633"/>
          </a:solidFill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28600" indent="-228600"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rgbClr val="FFFF99"/>
                </a:solidFill>
              </a:rPr>
              <a:t>The Soviet Union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FFFF99"/>
                </a:solidFill>
              </a:rPr>
              <a:t>In 1969 Nixon began talks with the Soviet Union in order to slow the arms race.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FFFF99"/>
                </a:solidFill>
              </a:rPr>
              <a:t>Known as the Strategic Arms Limitations Talks (SALT)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FFFF99"/>
                </a:solidFill>
              </a:rPr>
              <a:t>Both nations had increased their number of weapons and made innovations in weapons technology (Ex. antiballistic missiles, or ABMs).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FFFF99"/>
                </a:solidFill>
              </a:rPr>
              <a:t>In 1972 Nixon and Leonid Brezhnev agreed to an ABM treaty.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FFFF99"/>
                </a:solidFill>
              </a:rPr>
              <a:t>Following this round of talks (now called </a:t>
            </a:r>
            <a:r>
              <a:rPr lang="en-US" sz="2000" b="1" dirty="0">
                <a:solidFill>
                  <a:srgbClr val="FFFF99"/>
                </a:solidFill>
              </a:rPr>
              <a:t>SALT I</a:t>
            </a:r>
            <a:r>
              <a:rPr lang="en-US" sz="2000" dirty="0">
                <a:solidFill>
                  <a:srgbClr val="FFFF99"/>
                </a:solidFill>
              </a:rPr>
              <a:t>), negotiations began on a second round of discussions.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572000" y="990600"/>
            <a:ext cx="3887788" cy="5486400"/>
          </a:xfrm>
          <a:solidFill>
            <a:srgbClr val="336633"/>
          </a:solidFill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28600" indent="-228600"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rgbClr val="FFFF99"/>
                </a:solidFill>
              </a:rPr>
              <a:t>China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FFFF99"/>
                </a:solidFill>
              </a:rPr>
              <a:t>Nixon wanted to improve relations with the Communist People’s Republic of China.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FFFF99"/>
                </a:solidFill>
              </a:rPr>
              <a:t>Believed that friendlier relations with China would force a more cooperative relationship with the Soviet Union (China’s rival).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FFFF99"/>
                </a:solidFill>
              </a:rPr>
              <a:t>His efforts were done secretly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FFFF99"/>
                </a:solidFill>
              </a:rPr>
              <a:t>Nixon surprised Americans by visiting China in 1972 where he met with Chinese leaders and Mao Zedong.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FFFF99"/>
                </a:solidFill>
              </a:rPr>
              <a:t>They agreed to disagree about Taiwan.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animBg="1"/>
      <p:bldP spid="12698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990600"/>
          </a:xfrm>
          <a:noFill/>
          <a:ln/>
        </p:spPr>
        <p:txBody>
          <a:bodyPr/>
          <a:lstStyle/>
          <a:p>
            <a:r>
              <a:rPr lang="en-US" sz="2400" dirty="0"/>
              <a:t>Trouble in the Middle East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077200" cy="4876800"/>
          </a:xfr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sz="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1967 Six-Day War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resulted in Israel occupying territory that had belonged to the nations of Egypt, Syria, and Jordan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The United Nations passed a resolution that called for Israel to withdraw from these lands and for the Arab states to recognize Israel’s right to exist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1973 Yom Kippur War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Egypt and Syria attacked Israel, and the fighting affected the United States.</a:t>
            </a:r>
          </a:p>
          <a:p>
            <a:pPr lvl="2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Threat of Soviet involvement could turn conflict into a superpower confrontation</a:t>
            </a:r>
          </a:p>
          <a:p>
            <a:pPr lvl="2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Imposition of an oil embargo</a:t>
            </a:r>
          </a:p>
        </p:txBody>
      </p:sp>
      <p:sp>
        <p:nvSpPr>
          <p:cNvPr id="129028" name="Rectangle 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9029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29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219200"/>
          </a:xfrm>
          <a:noFill/>
          <a:ln/>
        </p:spPr>
        <p:txBody>
          <a:bodyPr/>
          <a:lstStyle/>
          <a:p>
            <a:r>
              <a:rPr lang="en-US" sz="2400" dirty="0"/>
              <a:t>Main events in the presidential election </a:t>
            </a:r>
            <a:br>
              <a:rPr lang="en-US" sz="2400" dirty="0"/>
            </a:br>
            <a:r>
              <a:rPr lang="en-US" sz="2400" dirty="0"/>
              <a:t>of 1972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077200" cy="48006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003300"/>
                </a:solidFill>
              </a:rPr>
              <a:t>Nixon was concerned about winning the 1972 presidential election and was not above using illegal actions to help ensure his re-election.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003300"/>
                </a:solidFill>
              </a:rPr>
              <a:t>During his first term, Nixon advisors created a group that came to be known as the “Plumbers.”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003300"/>
                </a:solidFill>
              </a:rPr>
              <a:t>Their job was to respond to “leaks” of secret information and to investigate Nixon’s political enemies.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003300"/>
                </a:solidFill>
              </a:rPr>
              <a:t>In 1971 the Plumbers tried to damage the reputation of Daniel Ellsberg—the man who had leaked the Pentagon Papers—by breaking into Ellsberg’s psychiatrist’s office and looking for information on Ellsberg.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003300"/>
                </a:solidFill>
              </a:rPr>
              <a:t>In early 1972 the Plumbers decided to break into the offices of the Democratic National Committee at the Watergate hotel to </a:t>
            </a:r>
            <a:r>
              <a:rPr lang="en-US" sz="1800" dirty="0">
                <a:solidFill>
                  <a:srgbClr val="003300"/>
                </a:solidFill>
              </a:rPr>
              <a:t>collect information about the Democratic strategy for the 1972 election.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457200"/>
          </a:xfrm>
          <a:noFill/>
          <a:ln/>
        </p:spPr>
        <p:txBody>
          <a:bodyPr/>
          <a:lstStyle/>
          <a:p>
            <a:r>
              <a:rPr lang="en-US" sz="2400" dirty="0"/>
              <a:t>Watergate </a:t>
            </a: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7924800" cy="70167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On June 17, 1972, police arrested five men who had broken into the offices of the Democratic National Committee.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457200" y="1905000"/>
            <a:ext cx="7924800" cy="2043113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Although the break-in barely made the news when it happened, it quickly became clear that the men had connections to the president.</a:t>
            </a:r>
          </a:p>
          <a:p>
            <a:endParaRPr lang="en-US" sz="800" dirty="0">
              <a:solidFill>
                <a:srgbClr val="003300"/>
              </a:solidFill>
              <a:latin typeface="Verdana" pitchFamily="34" charset="0"/>
            </a:endParaRPr>
          </a:p>
          <a:p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Bob Woodward and Carl Bernstein of the </a:t>
            </a:r>
            <a:r>
              <a:rPr lang="en-US" sz="2000" i="1" dirty="0">
                <a:solidFill>
                  <a:srgbClr val="003300"/>
                </a:solidFill>
                <a:latin typeface="Verdana" pitchFamily="34" charset="0"/>
              </a:rPr>
              <a:t>Washington Post</a:t>
            </a:r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 refused to let the story die and continued to investigate the break-in.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457200" y="4114800"/>
            <a:ext cx="7924800" cy="1738313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The </a:t>
            </a:r>
            <a:r>
              <a:rPr lang="en-US" sz="2000" i="1" dirty="0">
                <a:solidFill>
                  <a:srgbClr val="003300"/>
                </a:solidFill>
                <a:latin typeface="Verdana" pitchFamily="34" charset="0"/>
              </a:rPr>
              <a:t>Post </a:t>
            </a:r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reported that the break-in was part of a widespread spying effort by the Nixon campaign, but this did not seem to affect voters.</a:t>
            </a:r>
          </a:p>
          <a:p>
            <a:endParaRPr lang="en-US" sz="800" dirty="0">
              <a:solidFill>
                <a:srgbClr val="003300"/>
              </a:solidFill>
              <a:latin typeface="Verdana" pitchFamily="34" charset="0"/>
            </a:endParaRPr>
          </a:p>
          <a:p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On election day Nixon won one of the most overwhelming victories in U.S. history.</a:t>
            </a:r>
          </a:p>
        </p:txBody>
      </p:sp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1371600"/>
            <a:ext cx="160338" cy="160338"/>
          </a:xfrm>
          <a:prstGeom prst="rect">
            <a:avLst/>
          </a:prstGeom>
          <a:noFill/>
        </p:spPr>
      </p:pic>
      <p:pic>
        <p:nvPicPr>
          <p:cNvPr id="10240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2819400"/>
            <a:ext cx="160338" cy="160338"/>
          </a:xfrm>
          <a:prstGeom prst="rect">
            <a:avLst/>
          </a:prstGeom>
          <a:noFill/>
        </p:spPr>
      </p:pic>
      <p:pic>
        <p:nvPicPr>
          <p:cNvPr id="10240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4800600"/>
            <a:ext cx="160338" cy="1603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animBg="1"/>
      <p:bldP spid="102404" grpId="0" animBg="1"/>
      <p:bldP spid="10240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77200" cy="838200"/>
          </a:xfrm>
          <a:noFill/>
          <a:ln/>
        </p:spPr>
        <p:txBody>
          <a:bodyPr/>
          <a:lstStyle/>
          <a:p>
            <a:r>
              <a:rPr lang="en-US" sz="2400" dirty="0"/>
              <a:t>Gerald Ford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8077200" cy="51816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003300"/>
                </a:solidFill>
              </a:rPr>
              <a:t>Vice President Spiro T. Agnew resigned after being charged with cheating on his taxes and taking payments in return for political favors.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003300"/>
                </a:solidFill>
              </a:rPr>
              <a:t>Nixon choose </a:t>
            </a:r>
            <a:r>
              <a:rPr lang="en-US" sz="2800" b="1" dirty="0">
                <a:solidFill>
                  <a:srgbClr val="003300"/>
                </a:solidFill>
              </a:rPr>
              <a:t>Gerald R. Ford</a:t>
            </a:r>
            <a:r>
              <a:rPr lang="en-US" sz="2800" dirty="0">
                <a:solidFill>
                  <a:srgbClr val="003300"/>
                </a:solidFill>
              </a:rPr>
              <a:t> to replace Agnew.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003300"/>
                </a:solidFill>
              </a:rPr>
              <a:t>Ford was the Republican leader in the House of Representatives.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003300"/>
                </a:solidFill>
              </a:rPr>
              <a:t>When Nixon resigned, Ford became president.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003300"/>
                </a:solidFill>
              </a:rPr>
              <a:t>He was the first person ever to become president without having been elected either president or vice-president.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24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990600"/>
          </a:xfrm>
          <a:noFill/>
          <a:ln/>
        </p:spPr>
        <p:txBody>
          <a:bodyPr/>
          <a:lstStyle/>
          <a:p>
            <a:r>
              <a:rPr lang="en-US" sz="2400" dirty="0"/>
              <a:t>Carter Faces Domestic Challenges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077200" cy="5562600"/>
          </a:xfr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Jimmy Carter came across as an honest man of deep religious faith who promised not to lie to the American people.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Carter immediately tried to help the nation heal some of the wounds of the past.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Ex. He issued a pardon to thousands of Vietnam War draft dodgers.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Carter tackled problems in the economy and with energy.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Finally, Carter tried to deal with environmental issues.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77200" cy="533400"/>
          </a:xfrm>
          <a:noFill/>
          <a:ln/>
        </p:spPr>
        <p:txBody>
          <a:bodyPr/>
          <a:lstStyle/>
          <a:p>
            <a:r>
              <a:rPr lang="en-US" sz="2400" dirty="0"/>
              <a:t>Challenges Facing the Nation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04800" y="1219200"/>
            <a:ext cx="4114800" cy="5257800"/>
          </a:xfr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28600" indent="-228600"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chemeClr val="bg1"/>
                </a:solidFill>
              </a:rPr>
              <a:t>The Economy and Energy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Inflation and unemployment were high.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Carter made the development of a national energy policy a priority.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Wanted to ease dependence on foreign oil through energy conservation, developing new energy supplies, and loosening government regulation of the American oil industry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Asked Americans to conserve energy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Promoted the development of alternative energy sources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572000" y="1219200"/>
            <a:ext cx="4038600" cy="5257800"/>
          </a:xfr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28600" indent="-228600"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chemeClr val="bg2"/>
                </a:solidFill>
              </a:rPr>
              <a:t>The Impact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solidFill>
                  <a:schemeClr val="bg2"/>
                </a:solidFill>
              </a:rPr>
              <a:t>The economy added many new jobs to help battle unemployment.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solidFill>
                  <a:schemeClr val="bg2"/>
                </a:solidFill>
              </a:rPr>
              <a:t>Carter was unable to bring down inflation, in fact, it got worse.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solidFill>
                  <a:schemeClr val="bg2"/>
                </a:solidFill>
              </a:rPr>
              <a:t>Carter’s energy policies were successful at helping reduce American dependence on foreign oil.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solidFill>
                  <a:schemeClr val="bg2"/>
                </a:solidFill>
              </a:rPr>
              <a:t>American production of energy increased under Carter.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nimBg="1"/>
      <p:bldP spid="8192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295400"/>
          </a:xfrm>
          <a:noFill/>
          <a:ln/>
        </p:spPr>
        <p:txBody>
          <a:bodyPr/>
          <a:lstStyle/>
          <a:p>
            <a:r>
              <a:rPr lang="en-US" sz="2400" dirty="0"/>
              <a:t>Carter’s Foreign Policy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257800"/>
          </a:xfr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Carter came to office with little foreign-policy experience.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Carter promised that the concept of human rights would be at the forefront of his foreign policy.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Carter worked to strengthen ties between the United States and the Soviet Union and China.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Carter gave control of the Panama Canal back to Panama.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Carter helped Egypt and Israel deal with some of the divisions that caused conflicts between their countries.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381000"/>
            <a:ext cx="4191000" cy="25908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folHlink"/>
                </a:solidFill>
              </a:rPr>
              <a:t>REMARKABLE ECONOMIC RECOVERY</a:t>
            </a:r>
          </a:p>
        </p:txBody>
      </p:sp>
      <p:pic>
        <p:nvPicPr>
          <p:cNvPr id="7171" name="Picture 8" descr="Applianc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533400"/>
            <a:ext cx="4724400" cy="3149600"/>
          </a:xfrm>
        </p:spPr>
      </p:pic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4114800"/>
            <a:ext cx="8382000" cy="27432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0000"/>
                </a:solidFill>
              </a:rPr>
              <a:t>Experts who predicted a postwar depression were proved wrong as they failed to consider the $135 billion in savings Americans had accumulated from defense work, service pay, and investments in war bonds</a:t>
            </a:r>
          </a:p>
          <a:p>
            <a:pPr eaLnBrk="1" hangingPunct="1"/>
            <a:r>
              <a:rPr lang="en-US" sz="2400" b="1" dirty="0" smtClean="0">
                <a:solidFill>
                  <a:srgbClr val="000000"/>
                </a:solidFill>
              </a:rPr>
              <a:t>Americans were ready to buy consumer goods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7975"/>
            <a:ext cx="8077200" cy="530225"/>
          </a:xfrm>
          <a:noFill/>
          <a:ln/>
        </p:spPr>
        <p:txBody>
          <a:bodyPr/>
          <a:lstStyle/>
          <a:p>
            <a:r>
              <a:rPr lang="en-US" sz="2400" dirty="0"/>
              <a:t>Carter’s Foreign Policy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81000" y="990600"/>
            <a:ext cx="4038600" cy="5638800"/>
          </a:xfr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28600" indent="-228600"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chemeClr val="bg1"/>
                </a:solidFill>
              </a:rPr>
              <a:t>Panama Canal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American control of the Panama Canal had been a source of conflict between the two countries.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In 1977 Carter and Panama’s leader agreed that Panama would take control of the canal by the end of 1999.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The Senate narrowly approved the treaties.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For some Americans, loss of control of the canal represented a decline in American power.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495800" y="990600"/>
            <a:ext cx="4343400" cy="5562600"/>
          </a:xfr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28600" indent="-228600"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chemeClr val="bg1"/>
                </a:solidFill>
              </a:rPr>
              <a:t>Camp David Accords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Greatest foreign-policy achievement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Conflict between Egypt and Israel continued. Egypt would not recognize Israel and Israel continued to occupy Egyptian territory.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Carter guided Anwar el-Sadat and </a:t>
            </a:r>
            <a:r>
              <a:rPr lang="en-US" sz="2400" dirty="0" err="1">
                <a:solidFill>
                  <a:schemeClr val="bg1"/>
                </a:solidFill>
              </a:rPr>
              <a:t>Menachem</a:t>
            </a:r>
            <a:r>
              <a:rPr lang="en-US" sz="2400" dirty="0">
                <a:solidFill>
                  <a:schemeClr val="bg1"/>
                </a:solidFill>
              </a:rPr>
              <a:t> Begin to a historic agreement that came to be called the </a:t>
            </a:r>
            <a:r>
              <a:rPr lang="en-US" sz="2400" b="1" dirty="0">
                <a:solidFill>
                  <a:schemeClr val="bg1"/>
                </a:solidFill>
              </a:rPr>
              <a:t>Camp David Accords.</a:t>
            </a:r>
            <a:endParaRPr lang="en-US" sz="2400" dirty="0">
              <a:solidFill>
                <a:schemeClr val="bg1"/>
              </a:solidFill>
            </a:endParaRP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Begin and Sadat won the Nobel Peace Prize in 1979.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nimBg="1"/>
      <p:bldP spid="901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609600"/>
          </a:xfrm>
          <a:noFill/>
          <a:ln/>
        </p:spPr>
        <p:txBody>
          <a:bodyPr/>
          <a:lstStyle/>
          <a:p>
            <a:r>
              <a:rPr lang="en-US" sz="2400"/>
              <a:t>A Crisis of Confidence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8077200" cy="4800600"/>
          </a:xfr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The Iranian Hostage situation dragged on throughout the presidential election year of 1980.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The situation in Iran also drove up gasoline prices so that prices of goods in the United States went up and inflation soared.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Many voters held Carter responsible for the problems and the downcast mood of the country.</a:t>
            </a:r>
          </a:p>
        </p:txBody>
      </p:sp>
      <p:sp>
        <p:nvSpPr>
          <p:cNvPr id="96265" name="Rectangle 9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57200"/>
            <a:ext cx="8229600" cy="1447800"/>
          </a:xfrm>
        </p:spPr>
        <p:txBody>
          <a:bodyPr/>
          <a:lstStyle/>
          <a:p>
            <a:r>
              <a:rPr lang="en-US" b="1" u="sng"/>
              <a:t>Women Fight for Equality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In 1920 the 19</a:t>
            </a:r>
            <a:r>
              <a:rPr lang="en-US" b="1" baseline="30000" dirty="0"/>
              <a:t>th</a:t>
            </a:r>
            <a:r>
              <a:rPr lang="en-US" b="1" dirty="0"/>
              <a:t> Amendment was passed giving women the right to vote (Women’s Suffrage)</a:t>
            </a:r>
          </a:p>
          <a:p>
            <a:pPr>
              <a:lnSpc>
                <a:spcPct val="90000"/>
              </a:lnSpc>
            </a:pPr>
            <a:r>
              <a:rPr lang="en-US" b="1" dirty="0"/>
              <a:t>In the 1960’s </a:t>
            </a:r>
            <a:r>
              <a:rPr lang="en-US" b="1" i="1" u="sng" dirty="0"/>
              <a:t>Feminism was the belief that women should have economic, political, and social equality with men</a:t>
            </a:r>
          </a:p>
          <a:p>
            <a:pPr>
              <a:lnSpc>
                <a:spcPct val="90000"/>
              </a:lnSpc>
            </a:pPr>
            <a:r>
              <a:rPr lang="en-US" b="1" dirty="0"/>
              <a:t>In 1963 </a:t>
            </a:r>
            <a:r>
              <a:rPr lang="en-US" b="1" i="1" u="sng" dirty="0"/>
              <a:t>Betty Friedan’s</a:t>
            </a:r>
            <a:r>
              <a:rPr lang="en-US" b="1" dirty="0"/>
              <a:t> </a:t>
            </a:r>
            <a:r>
              <a:rPr lang="en-US" b="1" i="1" dirty="0"/>
              <a:t>Feminine Mystique </a:t>
            </a:r>
            <a:r>
              <a:rPr lang="en-US" b="1" dirty="0"/>
              <a:t>identified the “problem that has no name” Women were not happy in the 1950’s (Men’s work v Women’s work)</a:t>
            </a:r>
          </a:p>
          <a:p>
            <a:pPr>
              <a:lnSpc>
                <a:spcPct val="90000"/>
              </a:lnSpc>
            </a:pPr>
            <a:r>
              <a:rPr lang="en-US" b="1" dirty="0"/>
              <a:t>In the 1960’s women were forced into clerical work, retail, social work, nursing, and teaching</a:t>
            </a:r>
            <a:endParaRPr lang="en-US" b="1" i="1" dirty="0"/>
          </a:p>
          <a:p>
            <a:pPr>
              <a:lnSpc>
                <a:spcPct val="90000"/>
              </a:lnSpc>
            </a:pPr>
            <a:endParaRPr lang="en-US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7" name="Picture 7" descr="Ch26BettyFried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8534400"/>
          </a:xfrm>
          <a:prstGeom prst="rect">
            <a:avLst/>
          </a:prstGeom>
          <a:noFill/>
        </p:spPr>
      </p:pic>
      <p:pic>
        <p:nvPicPr>
          <p:cNvPr id="40969" name="Picture 9" descr="otfemin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1000"/>
            <a:ext cx="8229600" cy="1798638"/>
          </a:xfrm>
        </p:spPr>
        <p:txBody>
          <a:bodyPr/>
          <a:lstStyle/>
          <a:p>
            <a:r>
              <a:rPr lang="en-US" b="1" u="sng"/>
              <a:t>Women’s Activism of the 1960’s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Women were members of SNCC and SDS, and active in the civil rights movement</a:t>
            </a:r>
          </a:p>
          <a:p>
            <a:pPr>
              <a:lnSpc>
                <a:spcPct val="90000"/>
              </a:lnSpc>
            </a:pPr>
            <a:r>
              <a:rPr lang="en-US" b="1" dirty="0"/>
              <a:t>In 1966 28 women including Friedan founded the </a:t>
            </a:r>
            <a:r>
              <a:rPr lang="en-US" b="1" i="1" u="sng" dirty="0"/>
              <a:t>National Organization for Women (NOW)</a:t>
            </a:r>
          </a:p>
          <a:p>
            <a:pPr>
              <a:lnSpc>
                <a:spcPct val="90000"/>
              </a:lnSpc>
            </a:pPr>
            <a:r>
              <a:rPr lang="en-US" b="1" dirty="0"/>
              <a:t>NOW fought against gender bias in hiring and in the workplace and pushed for child-care facilities</a:t>
            </a:r>
          </a:p>
          <a:p>
            <a:pPr>
              <a:lnSpc>
                <a:spcPct val="90000"/>
              </a:lnSpc>
            </a:pPr>
            <a:r>
              <a:rPr lang="en-US" b="1" dirty="0"/>
              <a:t>In 1968 the New York Radical Women protested the Miss America Pageant in AC</a:t>
            </a:r>
          </a:p>
          <a:p>
            <a:pPr>
              <a:lnSpc>
                <a:spcPct val="90000"/>
              </a:lnSpc>
            </a:pPr>
            <a:r>
              <a:rPr lang="en-US" b="1" dirty="0"/>
              <a:t>“Women’s Garbage” into “Freedom’s Trashcan”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495800" cy="6858000"/>
          </a:xfrm>
        </p:spPr>
        <p:txBody>
          <a:bodyPr/>
          <a:lstStyle/>
          <a:p>
            <a:r>
              <a:rPr lang="en-US" b="1" dirty="0"/>
              <a:t>In 1969, a journalist and political activist </a:t>
            </a:r>
            <a:r>
              <a:rPr lang="en-US" b="1" i="1" u="sng" dirty="0"/>
              <a:t>Gloria Steinem</a:t>
            </a:r>
            <a:r>
              <a:rPr lang="en-US" b="1" dirty="0"/>
              <a:t> joined the feminist movement</a:t>
            </a:r>
          </a:p>
          <a:p>
            <a:r>
              <a:rPr lang="en-US" b="1" dirty="0"/>
              <a:t>She founded the National Women’s Party Caucus</a:t>
            </a:r>
          </a:p>
          <a:p>
            <a:r>
              <a:rPr lang="en-US" b="1" dirty="0"/>
              <a:t>In 1972 she founded and wrote for Ms. (Women’s Magazine) 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419600" y="0"/>
            <a:ext cx="4724400" cy="6858000"/>
          </a:xfrm>
        </p:spPr>
        <p:txBody>
          <a:bodyPr/>
          <a:lstStyle/>
          <a:p>
            <a:endParaRPr lang="en-US" sz="2800"/>
          </a:p>
        </p:txBody>
      </p:sp>
      <p:pic>
        <p:nvPicPr>
          <p:cNvPr id="44040" name="Picture 8" descr="I97-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971800"/>
            <a:ext cx="2819400" cy="3886200"/>
          </a:xfrm>
          <a:prstGeom prst="rect">
            <a:avLst/>
          </a:prstGeom>
          <a:noFill/>
        </p:spPr>
      </p:pic>
      <p:pic>
        <p:nvPicPr>
          <p:cNvPr id="44042" name="Picture 10" descr="Gloria Stein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0"/>
            <a:ext cx="2209800" cy="2952750"/>
          </a:xfrm>
          <a:prstGeom prst="rect">
            <a:avLst/>
          </a:prstGeom>
          <a:noFill/>
        </p:spPr>
      </p:pic>
      <p:pic>
        <p:nvPicPr>
          <p:cNvPr id="44044" name="Picture 12" descr="wonderwoman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0"/>
            <a:ext cx="2590800" cy="2914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457200"/>
            <a:ext cx="9144000" cy="1219200"/>
          </a:xfrm>
        </p:spPr>
        <p:txBody>
          <a:bodyPr/>
          <a:lstStyle/>
          <a:p>
            <a:r>
              <a:rPr lang="en-US" sz="3600" b="1" u="sng"/>
              <a:t>The Equal Rights Amendment (ERA)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9144000" cy="6629400"/>
          </a:xfrm>
        </p:spPr>
        <p:txBody>
          <a:bodyPr/>
          <a:lstStyle/>
          <a:p>
            <a:r>
              <a:rPr lang="en-US" b="1" dirty="0"/>
              <a:t>Congress passed the </a:t>
            </a:r>
            <a:r>
              <a:rPr lang="en-US" b="1" i="1" u="sng" dirty="0"/>
              <a:t>ERA</a:t>
            </a:r>
            <a:r>
              <a:rPr lang="en-US" b="1" dirty="0"/>
              <a:t> in 1972, it was first introduced in 1923 (Men and Women same rights and protections)</a:t>
            </a:r>
          </a:p>
          <a:p>
            <a:r>
              <a:rPr lang="en-US" b="1" dirty="0"/>
              <a:t>38 states needed to ratify it to make it part of the Constitution ( 35 received)</a:t>
            </a:r>
          </a:p>
          <a:p>
            <a:r>
              <a:rPr lang="en-US" b="1" dirty="0"/>
              <a:t>A </a:t>
            </a:r>
            <a:r>
              <a:rPr lang="en-US" b="1" i="1" u="sng" dirty="0"/>
              <a:t>Stop-ERA</a:t>
            </a:r>
            <a:r>
              <a:rPr lang="en-US" b="1" dirty="0"/>
              <a:t> campaign was launched by conservative religious groups, and anti-feminists led by </a:t>
            </a:r>
            <a:r>
              <a:rPr lang="en-US" b="1" i="1" u="sng" dirty="0"/>
              <a:t>Phyllis </a:t>
            </a:r>
            <a:r>
              <a:rPr lang="en-US" b="1" i="1" u="sng" dirty="0" err="1"/>
              <a:t>Schlafly</a:t>
            </a:r>
            <a:endParaRPr lang="en-US" b="1" i="1" u="sng" dirty="0"/>
          </a:p>
          <a:p>
            <a:r>
              <a:rPr lang="en-US" b="1" dirty="0"/>
              <a:t>Radical Feminist “hate men, marriage, and children”</a:t>
            </a:r>
          </a:p>
          <a:p>
            <a:r>
              <a:rPr lang="en-US" b="1" dirty="0"/>
              <a:t>Fears of women being drafted, no husband responsibility, and possible same-sex marriages</a:t>
            </a:r>
          </a:p>
          <a:p>
            <a:pPr>
              <a:buFont typeface="Wingdings" pitchFamily="2" charset="2"/>
              <a:buNone/>
            </a:pPr>
            <a:endParaRPr lang="en-US" b="1" dirty="0"/>
          </a:p>
          <a:p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3" name="Picture 5" descr="DIVI6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b="1" u="sng"/>
              <a:t>The Counterculture of the 1960’s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b="1" i="1" u="sng" dirty="0"/>
              <a:t>Counterculture</a:t>
            </a:r>
            <a:r>
              <a:rPr lang="en-US" b="1" dirty="0"/>
              <a:t> was a movement made up of mostly white, middle-class college young people who were disillusioned with the war and injustices of society</a:t>
            </a:r>
          </a:p>
          <a:p>
            <a:r>
              <a:rPr lang="en-US" b="1" dirty="0"/>
              <a:t>They turned their backs on traditional American and founded a society based on peace and love</a:t>
            </a:r>
          </a:p>
          <a:p>
            <a:r>
              <a:rPr lang="en-US" b="1" dirty="0"/>
              <a:t>Hippies</a:t>
            </a:r>
          </a:p>
        </p:txBody>
      </p:sp>
      <p:pic>
        <p:nvPicPr>
          <p:cNvPr id="59397" name="Picture 5" descr="sixt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4343400"/>
            <a:ext cx="4152900" cy="251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-457200"/>
            <a:ext cx="5181600" cy="7315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b="1" dirty="0"/>
              <a:t>Materialism, Technology, and war were hollow</a:t>
            </a:r>
          </a:p>
          <a:p>
            <a:pPr>
              <a:lnSpc>
                <a:spcPct val="90000"/>
              </a:lnSpc>
            </a:pPr>
            <a:r>
              <a:rPr lang="en-US" b="1" dirty="0"/>
              <a:t>Harvard Psychology and counterculture philosopher Dr. Timothy Leary urged the youth to “Tune in, Turn On, Drop Out!”</a:t>
            </a:r>
          </a:p>
          <a:p>
            <a:pPr>
              <a:lnSpc>
                <a:spcPct val="90000"/>
              </a:lnSpc>
            </a:pPr>
            <a:r>
              <a:rPr lang="en-US" b="1" dirty="0"/>
              <a:t>Many left home, work, and school to create an ideal community of peace love and harmony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0"/>
            <a:ext cx="4495800" cy="68580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60424" name="Picture 8" descr="timophy_leary_tune_in_turn_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486775" cy="1385887"/>
          </a:xfrm>
        </p:spPr>
        <p:txBody>
          <a:bodyPr/>
          <a:lstStyle/>
          <a:p>
            <a:pPr algn="ctr" eaLnBrk="1" hangingPunct="1"/>
            <a:r>
              <a:rPr lang="en-US" sz="4000" b="1" dirty="0" smtClean="0"/>
              <a:t>SECTION 2: THE AMERICAN DREAM IN THE FIFTIES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05000"/>
            <a:ext cx="4267200" cy="45720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After WWII ended, Americans turned their attention to their families and jobs</a:t>
            </a:r>
          </a:p>
          <a:p>
            <a:pPr eaLnBrk="1" hangingPunct="1"/>
            <a:r>
              <a:rPr lang="en-US" sz="2400" b="1" dirty="0" smtClean="0"/>
              <a:t>New businesses and technology created  opportunities for many</a:t>
            </a:r>
          </a:p>
          <a:p>
            <a:pPr eaLnBrk="1" hangingPunct="1"/>
            <a:r>
              <a:rPr lang="en-US" sz="2400" b="1" dirty="0" smtClean="0"/>
              <a:t>By the end of the 1950s, Americans were enjoying the highest standard of living in the world</a:t>
            </a:r>
          </a:p>
          <a:p>
            <a:pPr eaLnBrk="1" hangingPunct="1"/>
            <a:endParaRPr lang="en-US" sz="2400" b="1" dirty="0" smtClean="0"/>
          </a:p>
        </p:txBody>
      </p:sp>
      <p:pic>
        <p:nvPicPr>
          <p:cNvPr id="16388" name="Picture 6" descr="ozzie and harri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362200"/>
            <a:ext cx="4267200" cy="3405188"/>
          </a:xfrm>
        </p:spPr>
      </p:pic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4876800" y="5867400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Arial" pitchFamily="34" charset="0"/>
              </a:rPr>
              <a:t>Ozzie and Harriet reflected the perfect American family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57200"/>
            <a:ext cx="8229600" cy="1295400"/>
          </a:xfrm>
        </p:spPr>
        <p:txBody>
          <a:bodyPr/>
          <a:lstStyle/>
          <a:p>
            <a:r>
              <a:rPr lang="en-US" b="1" u="sng"/>
              <a:t>Hippie Culture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r>
              <a:rPr lang="en-US" b="1" dirty="0"/>
              <a:t>The Age of Aquarius</a:t>
            </a:r>
          </a:p>
          <a:p>
            <a:r>
              <a:rPr lang="en-US" b="1" dirty="0"/>
              <a:t>Rock ’n’ Roll Music</a:t>
            </a:r>
          </a:p>
          <a:p>
            <a:r>
              <a:rPr lang="en-US" b="1" dirty="0"/>
              <a:t>Sexual Revolution (Free Love)</a:t>
            </a:r>
          </a:p>
          <a:p>
            <a:r>
              <a:rPr lang="en-US" b="1" dirty="0"/>
              <a:t>Marijuana and LSD ( Illegal Drugs)</a:t>
            </a:r>
          </a:p>
          <a:p>
            <a:r>
              <a:rPr lang="en-US" b="1" dirty="0"/>
              <a:t>Eastern Religions (Zen Buddhism)</a:t>
            </a:r>
          </a:p>
          <a:p>
            <a:r>
              <a:rPr lang="en-US" b="1" dirty="0"/>
              <a:t>Ragged Jeans, Tie-dye shirts, military garments, love beads and muslin shirts</a:t>
            </a:r>
          </a:p>
          <a:p>
            <a:r>
              <a:rPr lang="en-US" b="1" dirty="0"/>
              <a:t>Long hair and beards</a:t>
            </a:r>
          </a:p>
          <a:p>
            <a:r>
              <a:rPr lang="en-US" b="1" dirty="0"/>
              <a:t>Many joined communes</a:t>
            </a:r>
          </a:p>
          <a:p>
            <a:r>
              <a:rPr lang="en-US" b="1" dirty="0" err="1"/>
              <a:t>Haight</a:t>
            </a:r>
            <a:r>
              <a:rPr lang="en-US" b="1" dirty="0"/>
              <a:t>-Asbury District of SF</a:t>
            </a:r>
          </a:p>
        </p:txBody>
      </p:sp>
      <p:pic>
        <p:nvPicPr>
          <p:cNvPr id="62469" name="Picture 5" descr="Hippiesb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0"/>
            <a:ext cx="2514600" cy="1819275"/>
          </a:xfrm>
          <a:prstGeom prst="rect">
            <a:avLst/>
          </a:prstGeom>
          <a:noFill/>
        </p:spPr>
      </p:pic>
      <p:pic>
        <p:nvPicPr>
          <p:cNvPr id="62471" name="Picture 7" descr="015hippi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4495800"/>
            <a:ext cx="1752600" cy="2362200"/>
          </a:xfrm>
          <a:prstGeom prst="rect">
            <a:avLst/>
          </a:prstGeom>
          <a:noFill/>
        </p:spPr>
      </p:pic>
      <p:pic>
        <p:nvPicPr>
          <p:cNvPr id="62473" name="Picture 9" descr="po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1828800"/>
            <a:ext cx="990600" cy="1981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9" name="Picture 7" descr="hipp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6000" cy="3067050"/>
          </a:xfrm>
          <a:prstGeom prst="rect">
            <a:avLst/>
          </a:prstGeom>
          <a:noFill/>
        </p:spPr>
      </p:pic>
      <p:pic>
        <p:nvPicPr>
          <p:cNvPr id="64521" name="Picture 9" descr="hippi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0"/>
            <a:ext cx="4876800" cy="3771900"/>
          </a:xfrm>
          <a:prstGeom prst="rect">
            <a:avLst/>
          </a:prstGeom>
          <a:noFill/>
        </p:spPr>
      </p:pic>
      <p:pic>
        <p:nvPicPr>
          <p:cNvPr id="64523" name="Picture 11" descr="hippies-thum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0"/>
            <a:ext cx="2743200" cy="3105150"/>
          </a:xfrm>
          <a:prstGeom prst="rect">
            <a:avLst/>
          </a:prstGeom>
          <a:noFill/>
        </p:spPr>
      </p:pic>
      <p:pic>
        <p:nvPicPr>
          <p:cNvPr id="64527" name="Picture 15" descr="hippi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71800"/>
            <a:ext cx="4267200" cy="4057650"/>
          </a:xfrm>
          <a:prstGeom prst="rect">
            <a:avLst/>
          </a:prstGeom>
          <a:noFill/>
        </p:spPr>
      </p:pic>
      <p:pic>
        <p:nvPicPr>
          <p:cNvPr id="64529" name="Picture 17" descr="hippie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3733800"/>
            <a:ext cx="2286000" cy="3352800"/>
          </a:xfrm>
          <a:prstGeom prst="rect">
            <a:avLst/>
          </a:prstGeom>
          <a:noFill/>
        </p:spPr>
      </p:pic>
      <p:pic>
        <p:nvPicPr>
          <p:cNvPr id="64531" name="Picture 19" descr="gratefuldead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77000" y="3810000"/>
            <a:ext cx="2667000" cy="3048000"/>
          </a:xfrm>
          <a:prstGeom prst="rect">
            <a:avLst/>
          </a:prstGeom>
          <a:noFill/>
        </p:spPr>
      </p:pic>
      <p:pic>
        <p:nvPicPr>
          <p:cNvPr id="64532" name="Musicals_Hair_The_Age_of_Aquarius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382000" y="3048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374" fill="hold"/>
                                        <p:tgtEl>
                                          <p:spTgt spid="645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32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533400"/>
            <a:ext cx="9144000" cy="1951038"/>
          </a:xfrm>
        </p:spPr>
        <p:txBody>
          <a:bodyPr/>
          <a:lstStyle/>
          <a:p>
            <a:r>
              <a:rPr lang="en-US" b="1" u="sng"/>
              <a:t>Art of the 1960’s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4495800" cy="6172200"/>
          </a:xfrm>
        </p:spPr>
        <p:txBody>
          <a:bodyPr/>
          <a:lstStyle/>
          <a:p>
            <a:r>
              <a:rPr lang="en-US" sz="2800" b="1"/>
              <a:t>Pop-Art by Andy Warhol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66566" name="Picture 6" descr="Andy%20Warhol%20-%20Marily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2438400" cy="2400300"/>
          </a:xfrm>
          <a:prstGeom prst="rect">
            <a:avLst/>
          </a:prstGeom>
          <a:noFill/>
        </p:spPr>
      </p:pic>
      <p:pic>
        <p:nvPicPr>
          <p:cNvPr id="66568" name="Picture 8" descr="elv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19550"/>
            <a:ext cx="5629275" cy="2838450"/>
          </a:xfrm>
          <a:prstGeom prst="rect">
            <a:avLst/>
          </a:prstGeom>
          <a:noFill/>
        </p:spPr>
      </p:pic>
      <p:pic>
        <p:nvPicPr>
          <p:cNvPr id="66570" name="Picture 10" descr="campbellsoup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9325" y="1990725"/>
            <a:ext cx="3114675" cy="4867275"/>
          </a:xfrm>
          <a:prstGeom prst="rect">
            <a:avLst/>
          </a:prstGeom>
          <a:noFill/>
        </p:spPr>
      </p:pic>
      <p:graphicFrame>
        <p:nvGraphicFramePr>
          <p:cNvPr id="66585" name="Group 25"/>
          <p:cNvGraphicFramePr>
            <a:graphicFrameLocks noGrp="1"/>
          </p:cNvGraphicFramePr>
          <p:nvPr/>
        </p:nvGraphicFramePr>
        <p:xfrm>
          <a:off x="0" y="-458788"/>
          <a:ext cx="9144000" cy="7840664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426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27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                                                                                       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6572" name="Picture 12" descr="warhol_sixteen_jacki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1371600"/>
            <a:ext cx="3114675" cy="5486400"/>
          </a:xfrm>
          <a:prstGeom prst="rect">
            <a:avLst/>
          </a:prstGeom>
          <a:noFill/>
        </p:spPr>
      </p:pic>
      <p:pic>
        <p:nvPicPr>
          <p:cNvPr id="66587" name="Picture 27" descr="warho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77125" y="0"/>
            <a:ext cx="1666875" cy="21050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5" name="Picture 5" descr="woodstock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709" name="Picture 5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</p:spPr>
      </p:pic>
      <p:pic>
        <p:nvPicPr>
          <p:cNvPr id="72713" name="Picture 9" descr="woodsto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-609600"/>
            <a:ext cx="8229600" cy="1676400"/>
          </a:xfrm>
        </p:spPr>
        <p:txBody>
          <a:bodyPr/>
          <a:lstStyle/>
          <a:p>
            <a:r>
              <a:rPr lang="en-US" b="1" u="sng"/>
              <a:t>The New Right Emerges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33400"/>
            <a:ext cx="5257800" cy="6324600"/>
          </a:xfrm>
        </p:spPr>
        <p:txBody>
          <a:bodyPr/>
          <a:lstStyle/>
          <a:p>
            <a:r>
              <a:rPr lang="en-US" sz="2800" b="1" dirty="0"/>
              <a:t>In order to combat pro-choice and the ERA conservatives formed the “pro-family” movement which became the </a:t>
            </a:r>
            <a:r>
              <a:rPr lang="en-US" sz="2800" b="1" i="1" u="sng" dirty="0"/>
              <a:t>New Right</a:t>
            </a:r>
            <a:r>
              <a:rPr lang="en-US" sz="2800" b="1" dirty="0"/>
              <a:t> (Social Conservatism when dealing with social, cultural, and moral problems)</a:t>
            </a:r>
          </a:p>
          <a:p>
            <a:r>
              <a:rPr lang="en-US" sz="2800" b="1" dirty="0"/>
              <a:t>They debated family centered issues and played key role in Pres. Reagan’s election in 1980</a:t>
            </a:r>
          </a:p>
        </p:txBody>
      </p:sp>
      <p:sp>
        <p:nvSpPr>
          <p:cNvPr id="52234" name="Rectangle 10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800" dirty="0"/>
          </a:p>
        </p:txBody>
      </p:sp>
      <p:pic>
        <p:nvPicPr>
          <p:cNvPr id="52233" name="Picture 9" descr="reagovern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533400"/>
            <a:ext cx="4038600" cy="632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143000"/>
            <a:ext cx="6858000" cy="2209800"/>
          </a:xfrm>
        </p:spPr>
        <p:txBody>
          <a:bodyPr/>
          <a:lstStyle/>
          <a:p>
            <a:pPr eaLnBrk="1" hangingPunct="1"/>
            <a:r>
              <a:rPr lang="en-US" sz="4400" b="1" dirty="0" smtClean="0"/>
              <a:t>Reagan, Culture Wars, and Recent American History</a:t>
            </a:r>
            <a:r>
              <a:rPr lang="en-US" sz="4400" dirty="0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1980-2004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Conservative Challenge (31)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folHlink"/>
                </a:solidFill>
              </a:rPr>
              <a:t>Preview:</a:t>
            </a:r>
            <a:r>
              <a:rPr lang="en-US" sz="2000" smtClean="0">
                <a:solidFill>
                  <a:schemeClr val="folHlink"/>
                </a:solidFill>
              </a:rPr>
              <a:t> </a:t>
            </a:r>
            <a:r>
              <a:rPr lang="en-US" sz="2000" smtClean="0"/>
              <a:t>“As frustration mounted over an era of limits, conservatives pressed to restore traditional religious and social values. Ronald Reagan led the political charge with a program to reduce government regulations, raise military spending, and lower taxes…. But as the national debt rose sharply and a recession deepened, voters reined in the conservative movement.”</a:t>
            </a:r>
            <a:endParaRPr lang="en-US" smtClean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folHlink"/>
                </a:solidFill>
              </a:rPr>
              <a:t>The Highlights: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smtClean="0"/>
              <a:t> The Conservative Rebellion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smtClean="0"/>
              <a:t> Jimmy Carter: Restoring the Faith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smtClean="0"/>
              <a:t> Prime Time with Ronald Reagan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smtClean="0"/>
              <a:t> Standing Tall in a Chaotic World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smtClean="0"/>
              <a:t> An End to the Cold War</a:t>
            </a: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HIST 1302 United States History, part 2</a:t>
            </a:r>
          </a:p>
        </p:txBody>
      </p:sp>
      <p:pic>
        <p:nvPicPr>
          <p:cNvPr id="4101" name="Picture 4" descr="RonaldReagan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451225"/>
            <a:ext cx="2538413" cy="3254375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HIST 1302 United States History, part 2</a:t>
            </a:r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4572000" cy="4800600"/>
          </a:xfrm>
        </p:spPr>
        <p:txBody>
          <a:bodyPr/>
          <a:lstStyle/>
          <a:p>
            <a:r>
              <a:rPr lang="en-US" sz="2400" smtClean="0"/>
              <a:t>The Media as Battleground</a:t>
            </a:r>
          </a:p>
          <a:p>
            <a:pPr lvl="1"/>
            <a:r>
              <a:rPr lang="en-US" sz="2000" smtClean="0"/>
              <a:t>Topical sitcoms</a:t>
            </a:r>
          </a:p>
          <a:p>
            <a:pPr lvl="1"/>
            <a:r>
              <a:rPr lang="en-US" sz="2000" i="1" smtClean="0"/>
              <a:t>M*A*S*H</a:t>
            </a:r>
          </a:p>
          <a:p>
            <a:pPr lvl="1"/>
            <a:r>
              <a:rPr lang="en-US" sz="2000" smtClean="0"/>
              <a:t>People for the American Way: </a:t>
            </a:r>
            <a:br>
              <a:rPr lang="en-US" sz="2000" smtClean="0"/>
            </a:br>
            <a:r>
              <a:rPr lang="en-US" sz="2000" smtClean="0"/>
              <a:t>   Norman Lear – more diversity</a:t>
            </a:r>
          </a:p>
          <a:p>
            <a:r>
              <a:rPr lang="en-US" sz="2400" smtClean="0"/>
              <a:t>The Election of 1980</a:t>
            </a:r>
          </a:p>
          <a:p>
            <a:pPr lvl="1"/>
            <a:r>
              <a:rPr lang="en-US" sz="2000" smtClean="0"/>
              <a:t>Ronald Reagan speaks the language of “true conservatism”</a:t>
            </a:r>
          </a:p>
          <a:p>
            <a:pPr lvl="1"/>
            <a:r>
              <a:rPr lang="en-US" sz="2000" smtClean="0"/>
              <a:t>Reagan makes striking gains among union workers, southern white Protestants, Catholics, and Jews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sz="4000" smtClean="0"/>
              <a:t>The Conservative </a:t>
            </a:r>
            <a:br>
              <a:rPr lang="en-US" sz="4000" smtClean="0"/>
            </a:br>
            <a:r>
              <a:rPr lang="en-US" sz="4000" smtClean="0"/>
              <a:t>    Rebellion</a:t>
            </a:r>
          </a:p>
        </p:txBody>
      </p:sp>
      <p:pic>
        <p:nvPicPr>
          <p:cNvPr id="5125" name="Picture 4" descr="32-bunk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318206"/>
            <a:ext cx="4114800" cy="4853994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322565" name="Text Box 5"/>
          <p:cNvSpPr txBox="1">
            <a:spLocks noChangeArrowheads="1"/>
          </p:cNvSpPr>
          <p:nvPr/>
        </p:nvSpPr>
        <p:spPr bwMode="auto">
          <a:xfrm>
            <a:off x="1828800" y="6324600"/>
            <a:ext cx="6934200" cy="4667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All in the Family – Norman Lear creation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2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2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2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2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2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2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2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2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7813"/>
            <a:ext cx="8001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Conservative Backlash, 1965-1980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828800"/>
            <a:ext cx="4724400" cy="4454525"/>
          </a:xfrm>
        </p:spPr>
        <p:txBody>
          <a:bodyPr/>
          <a:lstStyle/>
          <a:p>
            <a:pPr eaLnBrk="1" hangingPunct="1"/>
            <a:r>
              <a:rPr lang="en-US" b="1" smtClean="0"/>
              <a:t>Conservatives react against changes in America during the 1960s</a:t>
            </a:r>
          </a:p>
          <a:p>
            <a:pPr eaLnBrk="1" hangingPunct="1"/>
            <a:r>
              <a:rPr lang="en-US" b="1" smtClean="0"/>
              <a:t>American foreign policy</a:t>
            </a:r>
          </a:p>
          <a:p>
            <a:pPr eaLnBrk="1" hangingPunct="1"/>
            <a:r>
              <a:rPr lang="en-US" b="1" smtClean="0"/>
              <a:t>“Lost Vietnam”</a:t>
            </a:r>
          </a:p>
          <a:p>
            <a:pPr eaLnBrk="1" hangingPunct="1"/>
            <a:r>
              <a:rPr lang="en-US" b="1" smtClean="0"/>
              <a:t>Affirmative Action</a:t>
            </a:r>
          </a:p>
          <a:p>
            <a:pPr eaLnBrk="1" hangingPunct="1"/>
            <a:r>
              <a:rPr lang="en-US" b="1" smtClean="0"/>
              <a:t>Women’s liberation</a:t>
            </a:r>
          </a:p>
        </p:txBody>
      </p:sp>
      <p:pic>
        <p:nvPicPr>
          <p:cNvPr id="8196" name="Picture 5" descr="harg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91200" y="1828800"/>
            <a:ext cx="2971800" cy="4530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pPr algn="ctr" eaLnBrk="1" hangingPunct="1"/>
            <a:r>
              <a:rPr lang="en-US" sz="5400" b="1" dirty="0" smtClean="0"/>
              <a:t>SOCIAL CONFORMITY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05000"/>
            <a:ext cx="4495800" cy="46482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American workers found themselves becoming standardized </a:t>
            </a:r>
          </a:p>
          <a:p>
            <a:pPr eaLnBrk="1" hangingPunct="1"/>
            <a:r>
              <a:rPr lang="en-US" sz="2400" b="1" dirty="0" smtClean="0"/>
              <a:t>Called the “Organization Man,” the modern worker struggled with a loss of individualism</a:t>
            </a:r>
          </a:p>
          <a:p>
            <a:pPr eaLnBrk="1" hangingPunct="1"/>
            <a:r>
              <a:rPr lang="en-US" sz="2400" b="1" dirty="0" smtClean="0"/>
              <a:t>Businesses did not want creative thinkers, rebels or anyone that would “rock the boat</a:t>
            </a:r>
            <a:r>
              <a:rPr lang="en-US" sz="2400" dirty="0" smtClean="0"/>
              <a:t>”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pic>
        <p:nvPicPr>
          <p:cNvPr id="18436" name="Picture 6" descr="conformity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1981200"/>
            <a:ext cx="2997200" cy="4648200"/>
          </a:xfrm>
        </p:spPr>
      </p:pic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4953000" y="60960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4953000" y="6172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4953000" y="6172200"/>
            <a:ext cx="3048000" cy="457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The Growing Backlash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24400"/>
          </a:xfrm>
        </p:spPr>
        <p:txBody>
          <a:bodyPr/>
          <a:lstStyle/>
          <a:p>
            <a:pPr eaLnBrk="1" hangingPunct="1"/>
            <a:r>
              <a:rPr lang="en-US" sz="2400" b="1" smtClean="0"/>
              <a:t>1978: </a:t>
            </a:r>
            <a:r>
              <a:rPr lang="en-US" sz="2400" b="1" i="1" smtClean="0"/>
              <a:t>Regents of U.C. v. Bakke</a:t>
            </a:r>
          </a:p>
          <a:p>
            <a:pPr lvl="1" eaLnBrk="1" hangingPunct="1"/>
            <a:r>
              <a:rPr lang="en-US" sz="2000" b="1" smtClean="0"/>
              <a:t>“Quotas” in college admissions were unconst.   </a:t>
            </a:r>
            <a:endParaRPr lang="en-US" sz="2200" b="1" i="1" smtClean="0"/>
          </a:p>
          <a:p>
            <a:pPr eaLnBrk="1" hangingPunct="1"/>
            <a:r>
              <a:rPr lang="en-US" sz="2400" b="1" smtClean="0"/>
              <a:t>1976: Hyde Amendment</a:t>
            </a:r>
          </a:p>
          <a:p>
            <a:pPr lvl="1" eaLnBrk="1" hangingPunct="1"/>
            <a:r>
              <a:rPr lang="en-US" sz="2200" b="1" smtClean="0"/>
              <a:t> </a:t>
            </a:r>
            <a:r>
              <a:rPr lang="en-US" sz="2000" b="1" smtClean="0"/>
              <a:t>Limited Medicaid funds for Abortion</a:t>
            </a:r>
          </a:p>
          <a:p>
            <a:pPr eaLnBrk="1" hangingPunct="1"/>
            <a:r>
              <a:rPr lang="en-US" sz="2400" b="1" smtClean="0"/>
              <a:t>Moral Majority, 1978</a:t>
            </a:r>
          </a:p>
          <a:p>
            <a:pPr eaLnBrk="1" hangingPunct="1"/>
            <a:r>
              <a:rPr lang="en-US" sz="2400" b="1" smtClean="0"/>
              <a:t>Southern Democrats become Republicans</a:t>
            </a:r>
          </a:p>
          <a:p>
            <a:pPr eaLnBrk="1" hangingPunct="1"/>
            <a:r>
              <a:rPr lang="en-US" sz="2400" b="1" smtClean="0"/>
              <a:t>Many working class Anglos or “White Ethnics” in industrialized urban areas, and new suburbanites blamed immigrants and the poor for their condition, as well as economic decline of “Americans” </a:t>
            </a:r>
          </a:p>
          <a:p>
            <a:pPr eaLnBrk="1" hangingPunct="1"/>
            <a:endParaRPr 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Conservative ideology</a:t>
            </a:r>
          </a:p>
        </p:txBody>
      </p:sp>
      <p:sp>
        <p:nvSpPr>
          <p:cNvPr id="10243" name="Text Placeholder 6"/>
          <p:cNvSpPr>
            <a:spLocks noGrp="1"/>
          </p:cNvSpPr>
          <p:nvPr>
            <p:ph idx="1"/>
          </p:nvPr>
        </p:nvSpPr>
        <p:spPr>
          <a:xfrm>
            <a:off x="914400" y="1676400"/>
            <a:ext cx="7772400" cy="4800600"/>
          </a:xfrm>
        </p:spPr>
        <p:txBody>
          <a:bodyPr/>
          <a:lstStyle/>
          <a:p>
            <a:pPr eaLnBrk="1" hangingPunct="1"/>
            <a:r>
              <a:rPr lang="en-US" sz="2400" b="1" smtClean="0"/>
              <a:t>Ignored global changes in economy that led to the decline of American manufacturing and industrial base</a:t>
            </a:r>
          </a:p>
          <a:p>
            <a:pPr eaLnBrk="1" hangingPunct="1"/>
            <a:r>
              <a:rPr lang="en-US" sz="2400" b="1" smtClean="0"/>
              <a:t>“Tax and spend” Great Society &amp; War on Poverty</a:t>
            </a:r>
          </a:p>
          <a:p>
            <a:pPr eaLnBrk="1" hangingPunct="1"/>
            <a:r>
              <a:rPr lang="en-US" sz="2400" b="1" smtClean="0"/>
              <a:t>Creationism, “family values,” cut government, stop communists, end abortion, no immigration </a:t>
            </a:r>
          </a:p>
          <a:p>
            <a:pPr eaLnBrk="1" hangingPunct="1"/>
            <a:r>
              <a:rPr lang="en-US" sz="2400" b="1" smtClean="0"/>
              <a:t>Strong military / national defense</a:t>
            </a:r>
          </a:p>
          <a:p>
            <a:pPr eaLnBrk="1" hangingPunct="1"/>
            <a:r>
              <a:rPr lang="en-US" sz="2400" b="1" smtClean="0"/>
              <a:t>American global power</a:t>
            </a:r>
          </a:p>
          <a:p>
            <a:pPr eaLnBrk="1" hangingPunct="1"/>
            <a:r>
              <a:rPr lang="en-US" sz="2400" b="1" smtClean="0"/>
              <a:t>Individualism </a:t>
            </a:r>
          </a:p>
          <a:p>
            <a:pPr eaLnBrk="1" hangingPunct="1"/>
            <a:r>
              <a:rPr lang="en-US" sz="2400" b="1" smtClean="0"/>
              <a:t>Lead to “Culture Wars” &amp; Reagan “Revolution…”</a:t>
            </a:r>
          </a:p>
          <a:p>
            <a:pPr eaLnBrk="1" hangingPunct="1"/>
            <a:r>
              <a:rPr lang="en-US" sz="2400" b="1" smtClean="0"/>
              <a:t>Religious Fundamentalism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Conservative Groups &amp; Leaders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5334000" y="1676400"/>
            <a:ext cx="3657600" cy="5181600"/>
          </a:xfrm>
        </p:spPr>
        <p:txBody>
          <a:bodyPr/>
          <a:lstStyle/>
          <a:p>
            <a:pPr eaLnBrk="1" hangingPunct="1"/>
            <a:r>
              <a:rPr lang="en-US" sz="2400" b="1" smtClean="0"/>
              <a:t>Barry Goldwater, AZ</a:t>
            </a:r>
          </a:p>
          <a:p>
            <a:pPr eaLnBrk="1" hangingPunct="1"/>
            <a:r>
              <a:rPr lang="en-US" sz="2400" b="1" smtClean="0"/>
              <a:t>Orrin Hatch, UT</a:t>
            </a:r>
          </a:p>
          <a:p>
            <a:pPr eaLnBrk="1" hangingPunct="1"/>
            <a:r>
              <a:rPr lang="en-US" sz="2400" b="1" smtClean="0"/>
              <a:t>Strom Thurmond, MS</a:t>
            </a:r>
          </a:p>
          <a:p>
            <a:pPr eaLnBrk="1" hangingPunct="1"/>
            <a:r>
              <a:rPr lang="en-US" sz="2400" b="1" smtClean="0"/>
              <a:t>Ronald Reagan, CA</a:t>
            </a:r>
          </a:p>
          <a:p>
            <a:pPr eaLnBrk="1" hangingPunct="1"/>
            <a:r>
              <a:rPr lang="en-US" sz="2400" b="1" smtClean="0"/>
              <a:t>Jerry Falwell</a:t>
            </a:r>
          </a:p>
          <a:p>
            <a:pPr eaLnBrk="1" hangingPunct="1"/>
            <a:r>
              <a:rPr lang="en-US" sz="2400" b="1" smtClean="0"/>
              <a:t>Phyllis Schafly</a:t>
            </a:r>
          </a:p>
        </p:txBody>
      </p:sp>
      <p:pic>
        <p:nvPicPr>
          <p:cNvPr id="11268" name="Picture 8" descr="falwell_finger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12000" contrast="14000"/>
          </a:blip>
          <a:srcRect/>
          <a:stretch>
            <a:fillRect/>
          </a:stretch>
        </p:blipFill>
        <p:spPr>
          <a:xfrm>
            <a:off x="685800" y="1600200"/>
            <a:ext cx="2084388" cy="2884488"/>
          </a:xfrm>
          <a:noFill/>
        </p:spPr>
      </p:pic>
      <p:pic>
        <p:nvPicPr>
          <p:cNvPr id="11269" name="Picture 9" descr="shcafle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 t="882" b="14999"/>
          <a:stretch>
            <a:fillRect/>
          </a:stretch>
        </p:blipFill>
        <p:spPr>
          <a:xfrm>
            <a:off x="2895600" y="3733800"/>
            <a:ext cx="2203450" cy="28162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Conservative Concerns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Conservative reactions to the “excesses” of the 1960s and 1970s</a:t>
            </a:r>
          </a:p>
          <a:p>
            <a:pPr eaLnBrk="1" hangingPunct="1"/>
            <a:r>
              <a:rPr lang="en-US" b="1" smtClean="0"/>
              <a:t>Lost control of America</a:t>
            </a:r>
          </a:p>
          <a:p>
            <a:pPr eaLnBrk="1" hangingPunct="1"/>
            <a:r>
              <a:rPr lang="en-US" b="1" smtClean="0"/>
              <a:t>Diversity = </a:t>
            </a:r>
          </a:p>
          <a:p>
            <a:pPr eaLnBrk="1" hangingPunct="1"/>
            <a:r>
              <a:rPr lang="en-US" b="1" smtClean="0"/>
              <a:t>Divorce, gay rights, abortion, day care, big government, &amp; decline of the family</a:t>
            </a:r>
          </a:p>
          <a:p>
            <a:pPr eaLnBrk="1" hangingPunct="1"/>
            <a:r>
              <a:rPr lang="en-US" b="1" smtClean="0"/>
              <a:t>Stopped ERA</a:t>
            </a:r>
          </a:p>
          <a:p>
            <a:pPr eaLnBrk="1" hangingPunct="1"/>
            <a:r>
              <a:rPr lang="en-US" b="1" smtClean="0"/>
              <a:t>New “traditionalism”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American Malaise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7724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b="1" smtClean="0"/>
              <a:t>Soft America and “decline” of American power</a:t>
            </a:r>
          </a:p>
          <a:p>
            <a:r>
              <a:rPr lang="en-US" b="1" smtClean="0"/>
              <a:t>OPEC and Oil Embargo</a:t>
            </a:r>
          </a:p>
          <a:p>
            <a:r>
              <a:rPr lang="en-US" b="1" smtClean="0"/>
              <a:t>Stagflation</a:t>
            </a:r>
          </a:p>
          <a:p>
            <a:r>
              <a:rPr lang="en-US" b="1" smtClean="0"/>
              <a:t>De-Industrialization</a:t>
            </a:r>
          </a:p>
          <a:p>
            <a:r>
              <a:rPr lang="en-US" b="1" smtClean="0"/>
              <a:t>Iranian Hostage Crisis (Nov. 1979) </a:t>
            </a:r>
          </a:p>
          <a:p>
            <a:pPr lvl="1"/>
            <a:r>
              <a:rPr lang="en-US" sz="2000" b="1" smtClean="0"/>
              <a:t>Ayatollah Khomeini overthrew Shah of Iran</a:t>
            </a:r>
          </a:p>
          <a:p>
            <a:pPr lvl="1"/>
            <a:r>
              <a:rPr lang="en-US" sz="2000" b="1" smtClean="0"/>
              <a:t>50 Hostages for over a year</a:t>
            </a:r>
          </a:p>
          <a:p>
            <a:pPr lvl="1"/>
            <a:r>
              <a:rPr lang="en-US" sz="2000" b="1" smtClean="0"/>
              <a:t>Failed rescue effort</a:t>
            </a:r>
          </a:p>
          <a:p>
            <a:r>
              <a:rPr lang="en-US" b="1" smtClean="0"/>
              <a:t>USSR invaded Afghanistan (Dec. 1979) </a:t>
            </a:r>
          </a:p>
          <a:p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4038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Ronald Reagan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76400"/>
            <a:ext cx="4038600" cy="4572000"/>
          </a:xfrm>
        </p:spPr>
        <p:txBody>
          <a:bodyPr/>
          <a:lstStyle/>
          <a:p>
            <a:pPr eaLnBrk="1" hangingPunct="1"/>
            <a:r>
              <a:rPr lang="en-US" sz="2400" b="1" smtClean="0"/>
              <a:t>CA. Governor Reagan </a:t>
            </a:r>
          </a:p>
          <a:p>
            <a:pPr eaLnBrk="1" hangingPunct="1"/>
            <a:r>
              <a:rPr lang="en-US" sz="2400" b="1" smtClean="0"/>
              <a:t>Anti-communist</a:t>
            </a:r>
          </a:p>
          <a:p>
            <a:pPr eaLnBrk="1" hangingPunct="1"/>
            <a:r>
              <a:rPr lang="en-US" sz="2400" b="1" smtClean="0"/>
              <a:t>“Black and white”</a:t>
            </a:r>
          </a:p>
          <a:p>
            <a:pPr eaLnBrk="1" hangingPunct="1"/>
            <a:r>
              <a:rPr lang="en-US" sz="2400" b="1" smtClean="0"/>
              <a:t>“New Day in America”</a:t>
            </a:r>
          </a:p>
          <a:p>
            <a:pPr eaLnBrk="1" hangingPunct="1"/>
            <a:r>
              <a:rPr lang="en-US" sz="2400" b="1" smtClean="0"/>
              <a:t>Charismatic </a:t>
            </a:r>
          </a:p>
          <a:p>
            <a:pPr eaLnBrk="1" hangingPunct="1"/>
            <a:r>
              <a:rPr lang="en-US" sz="2400" b="1" smtClean="0"/>
              <a:t>Channeled anger of mainstream white America at minorities, immigrants, feminists, taxes, affirmative action, big government</a:t>
            </a:r>
          </a:p>
          <a:p>
            <a:pPr eaLnBrk="1" hangingPunct="1"/>
            <a:endParaRPr lang="en-US" sz="2400" b="1" smtClean="0"/>
          </a:p>
        </p:txBody>
      </p:sp>
      <p:pic>
        <p:nvPicPr>
          <p:cNvPr id="15364" name="Picture 8" descr="reagan7_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248400" y="304800"/>
            <a:ext cx="2422525" cy="3103563"/>
          </a:xfrm>
          <a:noFill/>
        </p:spPr>
      </p:pic>
      <p:pic>
        <p:nvPicPr>
          <p:cNvPr id="15365" name="Picture 9" descr="movie,reagan5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bright="-4000" contrast="-4000"/>
          </a:blip>
          <a:srcRect b="4839"/>
          <a:stretch>
            <a:fillRect/>
          </a:stretch>
        </p:blipFill>
        <p:spPr>
          <a:xfrm>
            <a:off x="5257800" y="3733800"/>
            <a:ext cx="2578100" cy="2895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Reagan’s Conservative Vision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752600"/>
            <a:ext cx="4267200" cy="4724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smtClean="0"/>
              <a:t>Vietnam was a “Noble Cause” </a:t>
            </a:r>
          </a:p>
          <a:p>
            <a:pPr eaLnBrk="1" hangingPunct="1"/>
            <a:r>
              <a:rPr lang="en-US" b="1" smtClean="0"/>
              <a:t>Renew the Cold War</a:t>
            </a:r>
          </a:p>
          <a:p>
            <a:pPr eaLnBrk="1" hangingPunct="1"/>
            <a:r>
              <a:rPr lang="en-US" b="1" smtClean="0"/>
              <a:t>American Power</a:t>
            </a:r>
          </a:p>
          <a:p>
            <a:pPr eaLnBrk="1" hangingPunct="1"/>
            <a:r>
              <a:rPr lang="en-US" b="1" smtClean="0"/>
              <a:t>Patriotism </a:t>
            </a:r>
          </a:p>
          <a:p>
            <a:pPr eaLnBrk="1" hangingPunct="1"/>
            <a:r>
              <a:rPr lang="en-US" b="1" smtClean="0"/>
              <a:t>Traditionalism</a:t>
            </a:r>
          </a:p>
          <a:p>
            <a:pPr eaLnBrk="1" hangingPunct="1"/>
            <a:r>
              <a:rPr lang="en-US" b="1" smtClean="0"/>
              <a:t>State’s Rights</a:t>
            </a:r>
          </a:p>
          <a:p>
            <a:pPr eaLnBrk="1" hangingPunct="1"/>
            <a:r>
              <a:rPr lang="en-US" b="1" smtClean="0"/>
              <a:t>“Individualism”</a:t>
            </a:r>
          </a:p>
          <a:p>
            <a:pPr eaLnBrk="1" hangingPunct="1"/>
            <a:r>
              <a:rPr lang="en-US" b="1" smtClean="0"/>
              <a:t>Feel Good</a:t>
            </a:r>
          </a:p>
        </p:txBody>
      </p:sp>
      <p:pic>
        <p:nvPicPr>
          <p:cNvPr id="16388" name="Picture 5" descr="reaga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6000"/>
          </a:blip>
          <a:srcRect/>
          <a:stretch>
            <a:fillRect/>
          </a:stretch>
        </p:blipFill>
        <p:spPr>
          <a:xfrm>
            <a:off x="914400" y="1676400"/>
            <a:ext cx="3135313" cy="4619625"/>
          </a:xfr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HIST 1302 United States History, part 2</a:t>
            </a:r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10600" cy="4038600"/>
          </a:xfrm>
        </p:spPr>
        <p:txBody>
          <a:bodyPr/>
          <a:lstStyle/>
          <a:p>
            <a:r>
              <a:rPr lang="en-US" smtClean="0"/>
              <a:t>The Election of 1980</a:t>
            </a:r>
          </a:p>
          <a:p>
            <a:pPr lvl="1"/>
            <a:r>
              <a:rPr lang="en-US" sz="2400" smtClean="0"/>
              <a:t>Ronald Reagan speaks the language of “true conservatism”</a:t>
            </a:r>
          </a:p>
          <a:p>
            <a:pPr lvl="1"/>
            <a:r>
              <a:rPr lang="en-US" sz="2400" smtClean="0"/>
              <a:t>Reagan makes striking gains among union workers, southern white Protestants, Catholics, and Jews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noFill/>
        </p:spPr>
        <p:txBody>
          <a:bodyPr/>
          <a:lstStyle/>
          <a:p>
            <a:r>
              <a:rPr lang="en-US" sz="4000" smtClean="0"/>
              <a:t>The Conservative Rebellion</a:t>
            </a:r>
          </a:p>
        </p:txBody>
      </p:sp>
      <p:pic>
        <p:nvPicPr>
          <p:cNvPr id="17413" name="Picture 4" descr="ch_32_map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0"/>
            <a:ext cx="8839200" cy="295592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3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3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3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6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Reaganomics: “Trickle-Down”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772400" cy="4606925"/>
          </a:xfrm>
        </p:spPr>
        <p:txBody>
          <a:bodyPr/>
          <a:lstStyle/>
          <a:p>
            <a:pPr eaLnBrk="1" hangingPunct="1"/>
            <a:r>
              <a:rPr lang="en-US" sz="2400" b="1" smtClean="0"/>
              <a:t>DOD spending up 45%</a:t>
            </a:r>
          </a:p>
          <a:p>
            <a:pPr eaLnBrk="1" hangingPunct="1"/>
            <a:r>
              <a:rPr lang="en-US" sz="2400" b="1" smtClean="0"/>
              <a:t>$3 trillion debt, 1981-9</a:t>
            </a:r>
          </a:p>
          <a:p>
            <a:pPr eaLnBrk="1" hangingPunct="1"/>
            <a:r>
              <a:rPr lang="en-US" sz="2400" b="1" smtClean="0"/>
              <a:t>Rising # of Fortune 500 companies</a:t>
            </a:r>
          </a:p>
          <a:p>
            <a:pPr eaLnBrk="1" hangingPunct="1"/>
            <a:r>
              <a:rPr lang="en-US" sz="2400" b="1" smtClean="0"/>
              <a:t>Expansion of “working poor”</a:t>
            </a:r>
          </a:p>
          <a:p>
            <a:pPr eaLnBrk="1" hangingPunct="1"/>
            <a:r>
              <a:rPr lang="en-US" sz="2400" b="1" smtClean="0"/>
              <a:t>Decline in real wages</a:t>
            </a:r>
          </a:p>
          <a:p>
            <a:pPr eaLnBrk="1" hangingPunct="1"/>
            <a:r>
              <a:rPr lang="en-US" sz="2400" b="1" smtClean="0"/>
              <a:t>Household debt</a:t>
            </a:r>
          </a:p>
          <a:p>
            <a:pPr eaLnBrk="1" hangingPunct="1"/>
            <a:r>
              <a:rPr lang="en-US" sz="2400" b="1" smtClean="0"/>
              <a:t>Deregulation and Savings &amp; Loan Crisis $500 b</a:t>
            </a:r>
          </a:p>
          <a:p>
            <a:pPr eaLnBrk="1" hangingPunct="1"/>
            <a:r>
              <a:rPr lang="en-US" sz="2400" b="1" smtClean="0"/>
              <a:t>Ketchup is a vegetable</a:t>
            </a:r>
          </a:p>
          <a:p>
            <a:pPr eaLnBrk="1" hangingPunct="1"/>
            <a:r>
              <a:rPr lang="en-US" sz="2400" b="1" smtClean="0"/>
              <a:t>Tax cuts boosted elite incomes</a:t>
            </a:r>
          </a:p>
          <a:p>
            <a:pPr eaLnBrk="1" hangingPunct="1"/>
            <a:r>
              <a:rPr lang="en-US" sz="2400" b="1" smtClean="0"/>
              <a:t>Privatization and deregulation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Iran-Contra Affair, 1980s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4648200" cy="4800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000" b="1" smtClean="0"/>
              <a:t>1979 election in Nicaragua</a:t>
            </a:r>
          </a:p>
          <a:p>
            <a:pPr eaLnBrk="1" hangingPunct="1"/>
            <a:r>
              <a:rPr lang="en-US" sz="2000" b="1" smtClean="0"/>
              <a:t>Sandinistas</a:t>
            </a:r>
          </a:p>
          <a:p>
            <a:pPr eaLnBrk="1" hangingPunct="1"/>
            <a:r>
              <a:rPr lang="en-US" sz="2000" b="1" smtClean="0"/>
              <a:t>U.S. opposed them</a:t>
            </a:r>
          </a:p>
          <a:p>
            <a:pPr eaLnBrk="1" hangingPunct="1"/>
            <a:r>
              <a:rPr lang="en-US" sz="2000" b="1" smtClean="0"/>
              <a:t>Sold military land &amp; weapons to Iran (Khomeini), in return for release of hostages</a:t>
            </a:r>
          </a:p>
          <a:p>
            <a:pPr eaLnBrk="1" hangingPunct="1"/>
            <a:r>
              <a:rPr lang="en-US" sz="2000" b="1" smtClean="0"/>
              <a:t>Used weapons against Iraq</a:t>
            </a:r>
          </a:p>
          <a:p>
            <a:pPr eaLnBrk="1" hangingPunct="1"/>
            <a:r>
              <a:rPr lang="en-US" sz="2000" b="1" smtClean="0"/>
              <a:t>Gave $ to “Contras” who fought Sandinistas</a:t>
            </a:r>
          </a:p>
          <a:p>
            <a:pPr eaLnBrk="1" hangingPunct="1"/>
            <a:r>
              <a:rPr lang="en-US" sz="2000" b="1" smtClean="0"/>
              <a:t>Col. Oliver North</a:t>
            </a:r>
          </a:p>
          <a:p>
            <a:pPr eaLnBrk="1" hangingPunct="1"/>
            <a:r>
              <a:rPr lang="en-US" sz="2000" b="1" smtClean="0"/>
              <a:t>Illegal sale of US property w/o Congressional approval</a:t>
            </a:r>
          </a:p>
          <a:p>
            <a:pPr eaLnBrk="1" hangingPunct="1"/>
            <a:r>
              <a:rPr lang="en-US" sz="2000" b="1" smtClean="0"/>
              <a:t>Aid to Contras violated the Boland Amendments</a:t>
            </a:r>
          </a:p>
        </p:txBody>
      </p:sp>
      <p:pic>
        <p:nvPicPr>
          <p:cNvPr id="20484" name="Picture 6" descr="olivernort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14000" contrast="14000"/>
          </a:blip>
          <a:srcRect l="8571" r="24001"/>
          <a:stretch>
            <a:fillRect/>
          </a:stretch>
        </p:blipFill>
        <p:spPr>
          <a:xfrm>
            <a:off x="5486400" y="2209800"/>
            <a:ext cx="3381375" cy="3582988"/>
          </a:xfr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066800"/>
          </a:xfrm>
        </p:spPr>
        <p:txBody>
          <a:bodyPr/>
          <a:lstStyle/>
          <a:p>
            <a:pPr algn="ctr" eaLnBrk="1" hangingPunct="1"/>
            <a:r>
              <a:rPr lang="en-US" sz="4800" b="1" dirty="0" smtClean="0"/>
              <a:t>THE SUBURBAN LIFESTYLE</a:t>
            </a:r>
          </a:p>
        </p:txBody>
      </p:sp>
      <p:sp>
        <p:nvSpPr>
          <p:cNvPr id="22531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76400"/>
            <a:ext cx="4495800" cy="49530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Most Americans worked in cities, but fewer and fewer of them lived there</a:t>
            </a:r>
          </a:p>
          <a:p>
            <a:pPr eaLnBrk="1" hangingPunct="1"/>
            <a:r>
              <a:rPr lang="en-US" sz="2400" b="1" dirty="0" smtClean="0"/>
              <a:t>New highways and the affordability of cars and gasoline made commuting possible</a:t>
            </a:r>
          </a:p>
          <a:p>
            <a:pPr eaLnBrk="1" hangingPunct="1"/>
            <a:r>
              <a:rPr lang="en-US" sz="2400" b="1" dirty="0" smtClean="0"/>
              <a:t>Of the 13 million homes built in the 1950s, 85% were built in suburbs</a:t>
            </a:r>
          </a:p>
          <a:p>
            <a:pPr eaLnBrk="1" hangingPunct="1"/>
            <a:r>
              <a:rPr lang="en-US" sz="2400" b="1" dirty="0" smtClean="0"/>
              <a:t>For many, the suburbs were the American Dream</a:t>
            </a:r>
          </a:p>
        </p:txBody>
      </p:sp>
      <p:pic>
        <p:nvPicPr>
          <p:cNvPr id="22532" name="Picture 9" descr="condo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828800"/>
            <a:ext cx="4229100" cy="4229100"/>
          </a:xfrm>
        </p:spPr>
      </p:pic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381000" y="6096000"/>
            <a:ext cx="411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latin typeface="Arial" pitchFamily="34" charset="0"/>
              </a:rPr>
              <a:t>The American Dream complete with a white picket fence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/>
          </p:nvPr>
        </p:nvGraphicFramePr>
        <p:xfrm>
          <a:off x="914400" y="277813"/>
          <a:ext cx="7772400" cy="5853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Immigration</a:t>
            </a:r>
          </a:p>
        </p:txBody>
      </p:sp>
      <p:sp>
        <p:nvSpPr>
          <p:cNvPr id="24579" name="Text Placeholder 7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5105400"/>
          </a:xfrm>
        </p:spPr>
        <p:txBody>
          <a:bodyPr/>
          <a:lstStyle/>
          <a:p>
            <a:r>
              <a:rPr lang="en-US" sz="2400" b="1" smtClean="0"/>
              <a:t>1964 law</a:t>
            </a:r>
          </a:p>
          <a:p>
            <a:pPr lvl="1"/>
            <a:r>
              <a:rPr lang="en-US" sz="2000" b="1" smtClean="0"/>
              <a:t>8 million legally</a:t>
            </a:r>
          </a:p>
          <a:p>
            <a:r>
              <a:rPr lang="en-US" sz="2400" b="1" smtClean="0"/>
              <a:t>1986 IRCA (Reagan Administration)</a:t>
            </a:r>
          </a:p>
          <a:p>
            <a:pPr lvl="1"/>
            <a:r>
              <a:rPr lang="en-US" sz="2000" b="1" smtClean="0"/>
              <a:t>Legalization</a:t>
            </a:r>
          </a:p>
          <a:p>
            <a:pPr lvl="1"/>
            <a:r>
              <a:rPr lang="en-US" sz="2000" b="1" smtClean="0"/>
              <a:t>Nominal fines</a:t>
            </a:r>
          </a:p>
          <a:p>
            <a:pPr lvl="1"/>
            <a:r>
              <a:rPr lang="en-US" sz="2000" b="1" smtClean="0"/>
              <a:t>Southeast Asia &amp; Latin America</a:t>
            </a:r>
          </a:p>
          <a:p>
            <a:r>
              <a:rPr lang="en-US" sz="2400" b="1" smtClean="0"/>
              <a:t>Reasons</a:t>
            </a:r>
          </a:p>
          <a:p>
            <a:pPr lvl="1"/>
            <a:r>
              <a:rPr lang="en-US" sz="2400" b="1" smtClean="0"/>
              <a:t>Economics</a:t>
            </a:r>
          </a:p>
          <a:p>
            <a:r>
              <a:rPr lang="en-US" sz="2400" b="1" smtClean="0"/>
              <a:t>Obstacles</a:t>
            </a:r>
          </a:p>
          <a:p>
            <a:pPr lvl="1"/>
            <a:r>
              <a:rPr lang="en-US" sz="2000" b="1" smtClean="0"/>
              <a:t>Culture wars, racism</a:t>
            </a:r>
          </a:p>
          <a:p>
            <a:pPr lvl="1"/>
            <a:r>
              <a:rPr lang="en-US" sz="2000" b="1" smtClean="0"/>
              <a:t>INS/Border Patrol, Operation Hold the Line, Gatekeeper</a:t>
            </a:r>
          </a:p>
          <a:p>
            <a:pPr lvl="1"/>
            <a:r>
              <a:rPr lang="en-US" sz="2000" b="1" smtClean="0"/>
              <a:t>Propositions against bi-lingual education and public schooling, health care for undocumented immigrants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868362"/>
          </a:xfrm>
        </p:spPr>
        <p:txBody>
          <a:bodyPr/>
          <a:lstStyle/>
          <a:p>
            <a:r>
              <a:rPr lang="en-US" b="1" smtClean="0"/>
              <a:t>Cycles of Anti-Immigrant Fear</a:t>
            </a:r>
          </a:p>
        </p:txBody>
      </p:sp>
      <p:sp>
        <p:nvSpPr>
          <p:cNvPr id="25603" name="Text Placeholder 4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811588" cy="639762"/>
          </a:xfrm>
        </p:spPr>
        <p:txBody>
          <a:bodyPr/>
          <a:lstStyle/>
          <a:p>
            <a:pPr algn="ctr"/>
            <a:r>
              <a:rPr lang="en-US" sz="2800" smtClean="0"/>
              <a:t>1910s</a:t>
            </a:r>
          </a:p>
        </p:txBody>
      </p:sp>
      <p:sp>
        <p:nvSpPr>
          <p:cNvPr id="25604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2800" smtClean="0"/>
              <a:t>1990s</a:t>
            </a:r>
          </a:p>
        </p:txBody>
      </p:sp>
      <p:pic>
        <p:nvPicPr>
          <p:cNvPr id="25605" name="Content Placeholder 8" descr="redscare,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3012" t="2315" r="3012"/>
          <a:stretch>
            <a:fillRect/>
          </a:stretch>
        </p:blipFill>
        <p:spPr>
          <a:xfrm>
            <a:off x="914400" y="2286000"/>
            <a:ext cx="3178175" cy="4297363"/>
          </a:xfrm>
          <a:noFill/>
          <a:ln w="50800">
            <a:solidFill>
              <a:schemeClr val="tx1"/>
            </a:solidFill>
          </a:ln>
        </p:spPr>
      </p:pic>
      <p:pic>
        <p:nvPicPr>
          <p:cNvPr id="25606" name="Picture 7" descr="illegalalien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 l="20000" r="3999"/>
          <a:stretch>
            <a:fillRect/>
          </a:stretch>
        </p:blipFill>
        <p:spPr>
          <a:xfrm>
            <a:off x="4953000" y="2438400"/>
            <a:ext cx="3652838" cy="4206875"/>
          </a:xfrm>
          <a:noFill/>
          <a:ln w="2222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International Events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905000"/>
            <a:ext cx="3733800" cy="4225925"/>
          </a:xfrm>
        </p:spPr>
        <p:txBody>
          <a:bodyPr/>
          <a:lstStyle/>
          <a:p>
            <a:pPr eaLnBrk="1" hangingPunct="1"/>
            <a:r>
              <a:rPr lang="en-US" sz="2400" b="1" smtClean="0"/>
              <a:t>End of the Cold War</a:t>
            </a:r>
          </a:p>
          <a:p>
            <a:pPr eaLnBrk="1" hangingPunct="1"/>
            <a:r>
              <a:rPr lang="en-US" sz="2400" b="1" smtClean="0"/>
              <a:t>Reagan: “Evil Empire”</a:t>
            </a:r>
          </a:p>
          <a:p>
            <a:pPr eaLnBrk="1" hangingPunct="1"/>
            <a:r>
              <a:rPr lang="en-US" sz="2400" b="1" smtClean="0"/>
              <a:t>Mikhail Gorbachev</a:t>
            </a:r>
          </a:p>
          <a:p>
            <a:pPr eaLnBrk="1" hangingPunct="1"/>
            <a:r>
              <a:rPr lang="en-US" sz="2400" b="1" smtClean="0"/>
              <a:t>Fall of the Berlin Wall</a:t>
            </a:r>
          </a:p>
          <a:p>
            <a:pPr eaLnBrk="1" hangingPunct="1"/>
            <a:r>
              <a:rPr lang="en-US" sz="2400" b="1" smtClean="0"/>
              <a:t>Collapse of USSR</a:t>
            </a:r>
          </a:p>
          <a:p>
            <a:pPr eaLnBrk="1" hangingPunct="1"/>
            <a:r>
              <a:rPr lang="en-US" sz="2400" b="1" smtClean="0"/>
              <a:t>Reagan took credit for the end of the Cold War</a:t>
            </a:r>
          </a:p>
        </p:txBody>
      </p:sp>
      <p:pic>
        <p:nvPicPr>
          <p:cNvPr id="26628" name="Picture 5" descr="reagan,gorbachev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6000" contrast="6000"/>
          </a:blip>
          <a:srcRect l="7182" r="9576"/>
          <a:stretch>
            <a:fillRect/>
          </a:stretch>
        </p:blipFill>
        <p:spPr>
          <a:xfrm>
            <a:off x="838200" y="2209800"/>
            <a:ext cx="3984625" cy="3024188"/>
          </a:xfr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HIST 1302 United States History, part 2</a:t>
            </a: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34400" cy="4114800"/>
          </a:xfrm>
        </p:spPr>
        <p:txBody>
          <a:bodyPr/>
          <a:lstStyle/>
          <a:p>
            <a:r>
              <a:rPr lang="en-US" smtClean="0"/>
              <a:t>The Military Buildup</a:t>
            </a:r>
          </a:p>
          <a:p>
            <a:pPr lvl="1"/>
            <a:r>
              <a:rPr lang="en-US" sz="2400" smtClean="0"/>
              <a:t>Core of the Reagan revolution is sharp rise in military spending</a:t>
            </a:r>
          </a:p>
          <a:p>
            <a:pPr lvl="1"/>
            <a:r>
              <a:rPr lang="en-US" sz="2400" smtClean="0"/>
              <a:t>Star Wars (Strategic Defense Initiative –SDI)</a:t>
            </a:r>
          </a:p>
          <a:p>
            <a:pPr lvl="1">
              <a:buFontTx/>
              <a:buNone/>
            </a:pPr>
            <a:endParaRPr lang="en-US" smtClean="0"/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838200" y="381000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/>
              <a:t>Prime Time with Ronald Reagan</a:t>
            </a:r>
          </a:p>
        </p:txBody>
      </p:sp>
      <p:sp>
        <p:nvSpPr>
          <p:cNvPr id="328708" name="Text Box 4"/>
          <p:cNvSpPr txBox="1">
            <a:spLocks noChangeArrowheads="1"/>
          </p:cNvSpPr>
          <p:nvPr/>
        </p:nvSpPr>
        <p:spPr bwMode="auto">
          <a:xfrm>
            <a:off x="533400" y="4267200"/>
            <a:ext cx="3962400" cy="1570038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Star Wars Missile defense system proposal, SDI, Strategic Defense Initiative </a:t>
            </a:r>
          </a:p>
        </p:txBody>
      </p:sp>
      <p:pic>
        <p:nvPicPr>
          <p:cNvPr id="27654" name="Picture 5" descr="32-starwa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657600"/>
            <a:ext cx="4178300" cy="2828925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8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8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8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6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87630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Terrorism in the Middle East</a:t>
            </a:r>
          </a:p>
          <a:p>
            <a:pPr lvl="1"/>
            <a:r>
              <a:rPr lang="en-US" sz="2400" smtClean="0"/>
              <a:t>American Marines sent into </a:t>
            </a:r>
            <a:br>
              <a:rPr lang="en-US" sz="2400" smtClean="0"/>
            </a:br>
            <a:r>
              <a:rPr lang="en-US" sz="2400" smtClean="0"/>
              <a:t>Lebanon part of a </a:t>
            </a:r>
            <a:br>
              <a:rPr lang="en-US" sz="2400" smtClean="0"/>
            </a:br>
            <a:r>
              <a:rPr lang="en-US" sz="2400" smtClean="0"/>
              <a:t>European-American </a:t>
            </a:r>
            <a:br>
              <a:rPr lang="en-US" sz="2400" smtClean="0"/>
            </a:br>
            <a:r>
              <a:rPr lang="en-US" sz="2400" smtClean="0"/>
              <a:t>peacekeeping force</a:t>
            </a:r>
          </a:p>
          <a:p>
            <a:pPr lvl="1"/>
            <a:r>
              <a:rPr lang="en-US" sz="2400" smtClean="0"/>
              <a:t>Terrorist attacks by Islamic </a:t>
            </a:r>
            <a:br>
              <a:rPr lang="en-US" sz="2400" smtClean="0"/>
            </a:br>
            <a:r>
              <a:rPr lang="en-US" sz="2400" smtClean="0"/>
              <a:t>    fundamentalists bedevil </a:t>
            </a:r>
            <a:br>
              <a:rPr lang="en-US" sz="2400" smtClean="0"/>
            </a:br>
            <a:r>
              <a:rPr lang="en-US" sz="2400" smtClean="0"/>
              <a:t>    Reagan</a:t>
            </a:r>
          </a:p>
          <a:p>
            <a:r>
              <a:rPr lang="en-US" smtClean="0"/>
              <a:t>Mounting Frustrations </a:t>
            </a:r>
            <a:br>
              <a:rPr lang="en-US" smtClean="0"/>
            </a:br>
            <a:r>
              <a:rPr lang="en-US" smtClean="0"/>
              <a:t>   in Central America</a:t>
            </a:r>
          </a:p>
          <a:p>
            <a:pPr lvl="1"/>
            <a:r>
              <a:rPr lang="en-US" sz="2400" smtClean="0"/>
              <a:t>Grenada invasion (1983)</a:t>
            </a:r>
          </a:p>
          <a:p>
            <a:pPr lvl="1"/>
            <a:r>
              <a:rPr lang="en-US" sz="2400" smtClean="0"/>
              <a:t>Boland Amendment</a:t>
            </a:r>
          </a:p>
        </p:txBody>
      </p:sp>
      <p:sp>
        <p:nvSpPr>
          <p:cNvPr id="332803" name="Rectangle 3"/>
          <p:cNvSpPr>
            <a:spLocks noChangeArrowheads="1"/>
          </p:cNvSpPr>
          <p:nvPr/>
        </p:nvSpPr>
        <p:spPr bwMode="auto">
          <a:xfrm>
            <a:off x="762000" y="228600"/>
            <a:ext cx="75438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32804" name="Rectangle 4"/>
          <p:cNvSpPr>
            <a:spLocks noChangeArrowheads="1"/>
          </p:cNvSpPr>
          <p:nvPr/>
        </p:nvSpPr>
        <p:spPr bwMode="auto">
          <a:xfrm>
            <a:off x="762000" y="228600"/>
            <a:ext cx="75438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32805" name="Rectangle 5"/>
          <p:cNvSpPr>
            <a:spLocks noChangeArrowheads="1"/>
          </p:cNvSpPr>
          <p:nvPr/>
        </p:nvSpPr>
        <p:spPr bwMode="auto">
          <a:xfrm>
            <a:off x="228600" y="228600"/>
            <a:ext cx="75438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Chaotic World</a:t>
            </a:r>
          </a:p>
        </p:txBody>
      </p:sp>
      <p:pic>
        <p:nvPicPr>
          <p:cNvPr id="28678" name="Picture 6" descr="32-Grenada_Invas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990600"/>
            <a:ext cx="3678238" cy="5186363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2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2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2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2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2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2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2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HIST 1302 United States History, part 2</a:t>
            </a:r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8458200" cy="4724400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The Iran-Contra Connection</a:t>
            </a:r>
          </a:p>
          <a:p>
            <a:pPr lvl="1"/>
            <a:r>
              <a:rPr lang="en-US" sz="2400" smtClean="0"/>
              <a:t>Arms for hostages deal</a:t>
            </a:r>
          </a:p>
          <a:p>
            <a:pPr lvl="1"/>
            <a:r>
              <a:rPr lang="en-US" sz="2400" smtClean="0"/>
              <a:t>Lieutenant Colonel Oliver “Ollie” North</a:t>
            </a:r>
          </a:p>
          <a:p>
            <a:r>
              <a:rPr lang="en-US" smtClean="0"/>
              <a:t>Cover Blown</a:t>
            </a:r>
          </a:p>
          <a:p>
            <a:pPr lvl="1"/>
            <a:r>
              <a:rPr lang="en-US" sz="2400" smtClean="0"/>
              <a:t>“Irangate”</a:t>
            </a:r>
          </a:p>
          <a:p>
            <a:r>
              <a:rPr lang="en-US" smtClean="0"/>
              <a:t>From Cold War to </a:t>
            </a:r>
            <a:br>
              <a:rPr lang="en-US" smtClean="0"/>
            </a:br>
            <a:r>
              <a:rPr lang="en-US" smtClean="0"/>
              <a:t>   Glasnost</a:t>
            </a:r>
          </a:p>
          <a:p>
            <a:pPr lvl="1"/>
            <a:r>
              <a:rPr lang="en-US" sz="2400" smtClean="0"/>
              <a:t>Mikhail Gorbachev</a:t>
            </a:r>
          </a:p>
          <a:p>
            <a:pPr lvl="1"/>
            <a:r>
              <a:rPr lang="en-US" sz="2400" smtClean="0"/>
              <a:t>Intermediate Nuclear </a:t>
            </a:r>
            <a:br>
              <a:rPr lang="en-US" sz="2400" smtClean="0"/>
            </a:br>
            <a:r>
              <a:rPr lang="en-US" sz="2400" smtClean="0"/>
              <a:t>   Force treaty (1987)</a:t>
            </a:r>
          </a:p>
        </p:txBody>
      </p:sp>
      <p:sp>
        <p:nvSpPr>
          <p:cNvPr id="334851" name="Text Box 3"/>
          <p:cNvSpPr txBox="1">
            <a:spLocks noChangeArrowheads="1"/>
          </p:cNvSpPr>
          <p:nvPr/>
        </p:nvSpPr>
        <p:spPr bwMode="auto">
          <a:xfrm>
            <a:off x="762000" y="381000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Chaotic World</a:t>
            </a:r>
          </a:p>
        </p:txBody>
      </p:sp>
      <p:pic>
        <p:nvPicPr>
          <p:cNvPr id="29701" name="Picture 4" descr="32-nor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124200"/>
            <a:ext cx="5029200" cy="352107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4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4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4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4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4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4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4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48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0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HIST 1302 United States History, part 2</a:t>
            </a:r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5257800" cy="4191000"/>
          </a:xfrm>
        </p:spPr>
        <p:txBody>
          <a:bodyPr/>
          <a:lstStyle/>
          <a:p>
            <a:r>
              <a:rPr lang="en-US" smtClean="0"/>
              <a:t>The Election of 1988</a:t>
            </a:r>
          </a:p>
          <a:p>
            <a:pPr lvl="1"/>
            <a:r>
              <a:rPr lang="en-US" sz="2400" smtClean="0"/>
              <a:t>Vice-President George Bush </a:t>
            </a:r>
            <a:br>
              <a:rPr lang="en-US" sz="2400" smtClean="0"/>
            </a:br>
            <a:r>
              <a:rPr lang="en-US" sz="2400" smtClean="0"/>
              <a:t>versus Governor Michael </a:t>
            </a:r>
            <a:br>
              <a:rPr lang="en-US" sz="2400" smtClean="0"/>
            </a:br>
            <a:r>
              <a:rPr lang="en-US" sz="2400" smtClean="0"/>
              <a:t>Dukakis </a:t>
            </a:r>
            <a:br>
              <a:rPr lang="en-US" sz="2400" smtClean="0"/>
            </a:br>
            <a:r>
              <a:rPr lang="en-US" sz="2400" smtClean="0"/>
              <a:t>of Massachusetts</a:t>
            </a:r>
          </a:p>
          <a:p>
            <a:pPr lvl="1"/>
            <a:r>
              <a:rPr lang="en-US" sz="2400" smtClean="0"/>
              <a:t>Bush wins with 54 percent </a:t>
            </a:r>
            <a:br>
              <a:rPr lang="en-US" sz="2400" smtClean="0"/>
            </a:br>
            <a:r>
              <a:rPr lang="en-US" sz="2400" smtClean="0"/>
              <a:t>of the popular vote</a:t>
            </a:r>
          </a:p>
        </p:txBody>
      </p:sp>
      <p:sp>
        <p:nvSpPr>
          <p:cNvPr id="335875" name="Text Box 3"/>
          <p:cNvSpPr txBox="1">
            <a:spLocks noChangeArrowheads="1"/>
          </p:cNvSpPr>
          <p:nvPr/>
        </p:nvSpPr>
        <p:spPr bwMode="auto">
          <a:xfrm>
            <a:off x="457200" y="304800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Chaotic World</a:t>
            </a:r>
          </a:p>
        </p:txBody>
      </p:sp>
      <p:pic>
        <p:nvPicPr>
          <p:cNvPr id="30725" name="Picture 4" descr="32-dukak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990600"/>
            <a:ext cx="4106863" cy="54102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5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5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5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4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HIST 1302 United States History, part 2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An End to the Cold War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7543800" cy="4191000"/>
          </a:xfrm>
        </p:spPr>
        <p:txBody>
          <a:bodyPr/>
          <a:lstStyle/>
          <a:p>
            <a:r>
              <a:rPr lang="en-US" smtClean="0"/>
              <a:t>A Post-Cold War Foreign Policy</a:t>
            </a:r>
          </a:p>
          <a:p>
            <a:pPr lvl="1"/>
            <a:r>
              <a:rPr lang="en-US" sz="2400" smtClean="0"/>
              <a:t>The fall of communism</a:t>
            </a:r>
          </a:p>
          <a:p>
            <a:pPr lvl="1"/>
            <a:r>
              <a:rPr lang="en-US" sz="2400" smtClean="0"/>
              <a:t>START Treaty</a:t>
            </a:r>
          </a:p>
          <a:p>
            <a:pPr>
              <a:buFontTx/>
              <a:buNone/>
            </a:pPr>
            <a:endParaRPr lang="en-US" sz="2400" smtClean="0"/>
          </a:p>
          <a:p>
            <a:pPr>
              <a:buFontTx/>
              <a:buNone/>
            </a:pPr>
            <a:endParaRPr lang="en-US" smtClean="0">
              <a:solidFill>
                <a:schemeClr val="folHlink"/>
              </a:solidFill>
            </a:endParaRPr>
          </a:p>
        </p:txBody>
      </p:sp>
      <p:pic>
        <p:nvPicPr>
          <p:cNvPr id="31749" name="Picture 4" descr="Berlinwallchip_19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981200"/>
            <a:ext cx="3076575" cy="4579938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31750" name="Picture 5" descr="Berlinwall_19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657600"/>
            <a:ext cx="4648200" cy="3017838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9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Bush I to Bush II: The 1990s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772400" cy="4454525"/>
          </a:xfrm>
        </p:spPr>
        <p:txBody>
          <a:bodyPr/>
          <a:lstStyle/>
          <a:p>
            <a:pPr eaLnBrk="1" hangingPunct="1"/>
            <a:r>
              <a:rPr lang="en-US" sz="2400" b="1" smtClean="0"/>
              <a:t>Post Cold War</a:t>
            </a:r>
          </a:p>
          <a:p>
            <a:pPr eaLnBrk="1" hangingPunct="1"/>
            <a:r>
              <a:rPr lang="en-US" sz="2400" b="1" smtClean="0"/>
              <a:t>Unclear foreign policy</a:t>
            </a:r>
          </a:p>
          <a:p>
            <a:pPr eaLnBrk="1" hangingPunct="1"/>
            <a:r>
              <a:rPr lang="en-US" sz="2400" b="1" smtClean="0"/>
              <a:t>Who is the enemy now?</a:t>
            </a:r>
          </a:p>
          <a:p>
            <a:pPr eaLnBrk="1" hangingPunct="1"/>
            <a:r>
              <a:rPr lang="en-US" sz="2400" b="1" smtClean="0"/>
              <a:t>Focused on domestic issues</a:t>
            </a:r>
          </a:p>
          <a:p>
            <a:pPr eaLnBrk="1" hangingPunct="1"/>
            <a:r>
              <a:rPr lang="en-US" sz="2400" b="1" smtClean="0"/>
              <a:t>Gulf War</a:t>
            </a:r>
          </a:p>
          <a:p>
            <a:pPr eaLnBrk="1" hangingPunct="1"/>
            <a:r>
              <a:rPr lang="en-US" sz="2400" b="1" smtClean="0"/>
              <a:t>NAFTA</a:t>
            </a:r>
          </a:p>
          <a:p>
            <a:pPr eaLnBrk="1" hangingPunct="1"/>
            <a:r>
              <a:rPr lang="en-US" sz="2400" b="1" smtClean="0"/>
              <a:t>New Democrats</a:t>
            </a:r>
          </a:p>
          <a:p>
            <a:pPr eaLnBrk="1" hangingPunct="1"/>
            <a:r>
              <a:rPr lang="en-US" sz="2400" b="1" smtClean="0"/>
              <a:t>Balanced Budget</a:t>
            </a:r>
          </a:p>
          <a:p>
            <a:pPr eaLnBrk="1" hangingPunct="1"/>
            <a:r>
              <a:rPr lang="en-US" sz="2400" b="1" smtClean="0"/>
              <a:t>Immigration</a:t>
            </a:r>
          </a:p>
          <a:p>
            <a:pPr eaLnBrk="1" hangingPunct="1"/>
            <a:r>
              <a:rPr lang="en-US" sz="2400" b="1" smtClean="0"/>
              <a:t>2000 Election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8943975" cy="1081087"/>
          </a:xfrm>
        </p:spPr>
        <p:txBody>
          <a:bodyPr/>
          <a:lstStyle/>
          <a:p>
            <a:pPr algn="ctr" eaLnBrk="1" hangingPunct="1"/>
            <a:r>
              <a:rPr lang="en-US" sz="5400" b="1" dirty="0" smtClean="0"/>
              <a:t>THE BABY BOOM</a:t>
            </a:r>
          </a:p>
        </p:txBody>
      </p:sp>
      <p:sp>
        <p:nvSpPr>
          <p:cNvPr id="23555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38100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During the late 1940s and through the early 1960s the birthrate in the U.S. soared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At its height in 1957, a baby was born in America every 7 seconds (over 4.3 million babies in ’57 alone)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Baby boomers represent the largest generation in the nation’s history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23556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23557" name="Picture 8" descr="Annabell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676400"/>
            <a:ext cx="50292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George I: 1988-1992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209800"/>
            <a:ext cx="3810000" cy="4267200"/>
          </a:xfrm>
        </p:spPr>
        <p:txBody>
          <a:bodyPr/>
          <a:lstStyle/>
          <a:p>
            <a:pPr eaLnBrk="1" hangingPunct="1"/>
            <a:r>
              <a:rPr lang="en-US" sz="2400" b="1" smtClean="0"/>
              <a:t>Connecticut Family</a:t>
            </a:r>
          </a:p>
          <a:p>
            <a:pPr eaLnBrk="1" hangingPunct="1"/>
            <a:r>
              <a:rPr lang="en-US" sz="2400" b="1" smtClean="0"/>
              <a:t>Director of CIA</a:t>
            </a:r>
          </a:p>
          <a:p>
            <a:pPr eaLnBrk="1" hangingPunct="1"/>
            <a:r>
              <a:rPr lang="en-US" sz="2400" b="1" smtClean="0"/>
              <a:t>VP to Reagan</a:t>
            </a:r>
          </a:p>
          <a:p>
            <a:pPr eaLnBrk="1" hangingPunct="1"/>
            <a:r>
              <a:rPr lang="en-US" sz="2400" b="1" smtClean="0"/>
              <a:t>Invasion of Panama</a:t>
            </a:r>
          </a:p>
          <a:p>
            <a:pPr eaLnBrk="1" hangingPunct="1"/>
            <a:r>
              <a:rPr lang="en-US" sz="2400" b="1" smtClean="0"/>
              <a:t>Iranian Revolution and Iran-Iraq War </a:t>
            </a:r>
          </a:p>
          <a:p>
            <a:pPr eaLnBrk="1" hangingPunct="1"/>
            <a:r>
              <a:rPr lang="en-US" sz="2400" b="1" smtClean="0"/>
              <a:t>Over 60% of global oil </a:t>
            </a:r>
          </a:p>
        </p:txBody>
      </p:sp>
      <p:pic>
        <p:nvPicPr>
          <p:cNvPr id="33796" name="Picture 7" descr="bush_geor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>
          <a:xfrm>
            <a:off x="5334000" y="1905000"/>
            <a:ext cx="3184525" cy="4114800"/>
          </a:xfr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Middle East</a:t>
            </a:r>
          </a:p>
        </p:txBody>
      </p:sp>
      <p:sp>
        <p:nvSpPr>
          <p:cNvPr id="34819" name="Content Placeholder 7"/>
          <p:cNvSpPr>
            <a:spLocks noGrp="1"/>
          </p:cNvSpPr>
          <p:nvPr>
            <p:ph idx="1"/>
          </p:nvPr>
        </p:nvSpPr>
        <p:spPr>
          <a:xfrm>
            <a:off x="914400" y="1752600"/>
            <a:ext cx="7772400" cy="4378325"/>
          </a:xfrm>
        </p:spPr>
        <p:txBody>
          <a:bodyPr>
            <a:normAutofit fontScale="92500"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Persian Gulf War </a:t>
            </a:r>
            <a:r>
              <a:rPr lang="en-US" b="1" smtClean="0"/>
              <a:t>of 1991</a:t>
            </a:r>
          </a:p>
          <a:p>
            <a:r>
              <a:rPr lang="en-US" b="1" smtClean="0"/>
              <a:t>Iraq invaded Kuwait</a:t>
            </a:r>
          </a:p>
          <a:p>
            <a:r>
              <a:rPr lang="en-US" b="1" smtClean="0"/>
              <a:t>Sent 200,000 troops to Saudi Arabia (Desert Shield) warn Saddam Hussein</a:t>
            </a:r>
          </a:p>
          <a:p>
            <a:r>
              <a:rPr lang="en-US" b="1" smtClean="0"/>
              <a:t>Increased troops to 430,000 and in February 1991 invaded Iraq to free Kuwait</a:t>
            </a:r>
          </a:p>
          <a:p>
            <a:r>
              <a:rPr lang="en-US" b="1" smtClean="0"/>
              <a:t>Control of the media, “smart bombs”, and Colin Powell’s “overwhelming force” doctrine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 “New Democrat”: 1992-2000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752600"/>
            <a:ext cx="3810000" cy="4378325"/>
          </a:xfrm>
        </p:spPr>
        <p:txBody>
          <a:bodyPr/>
          <a:lstStyle/>
          <a:p>
            <a:pPr eaLnBrk="1" hangingPunct="1"/>
            <a:r>
              <a:rPr lang="en-US" sz="2400" b="1" smtClean="0"/>
              <a:t>Arkansas Gov.</a:t>
            </a:r>
          </a:p>
          <a:p>
            <a:pPr eaLnBrk="1" hangingPunct="1"/>
            <a:r>
              <a:rPr lang="en-US" sz="2400" b="1" smtClean="0"/>
              <a:t>Working class, single parent household</a:t>
            </a:r>
          </a:p>
          <a:p>
            <a:pPr eaLnBrk="1" hangingPunct="1"/>
            <a:r>
              <a:rPr lang="en-US" sz="2400" b="1" smtClean="0"/>
              <a:t>Charismatic </a:t>
            </a:r>
          </a:p>
          <a:p>
            <a:pPr eaLnBrk="1" hangingPunct="1"/>
            <a:r>
              <a:rPr lang="en-US" sz="2400" b="1" smtClean="0"/>
              <a:t>Opposed Vietnam War</a:t>
            </a:r>
          </a:p>
          <a:p>
            <a:pPr eaLnBrk="1" hangingPunct="1"/>
            <a:r>
              <a:rPr lang="en-US" sz="2400" b="1" smtClean="0"/>
              <a:t>New Democrat</a:t>
            </a:r>
          </a:p>
          <a:p>
            <a:pPr eaLnBrk="1" hangingPunct="1"/>
            <a:r>
              <a:rPr lang="en-US" sz="2400" b="1" smtClean="0"/>
              <a:t>Fiscally conservative</a:t>
            </a:r>
          </a:p>
          <a:p>
            <a:pPr eaLnBrk="1" hangingPunct="1"/>
            <a:r>
              <a:rPr lang="en-US" sz="2400" b="1" smtClean="0"/>
              <a:t>Socially moderate</a:t>
            </a:r>
          </a:p>
          <a:p>
            <a:pPr eaLnBrk="1" hangingPunct="1"/>
            <a:r>
              <a:rPr lang="en-US" sz="2400" b="1" smtClean="0"/>
              <a:t>Multilateralism  </a:t>
            </a:r>
          </a:p>
        </p:txBody>
      </p:sp>
      <p:pic>
        <p:nvPicPr>
          <p:cNvPr id="37892" name="Picture 6" descr="Clinton%20Bi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b="6418"/>
          <a:stretch>
            <a:fillRect/>
          </a:stretch>
        </p:blipFill>
        <p:spPr>
          <a:xfrm>
            <a:off x="5181600" y="1905000"/>
            <a:ext cx="3294063" cy="4114800"/>
          </a:xfr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HIST 1302 United States History, part 2</a:t>
            </a:r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763000" cy="2438400"/>
          </a:xfrm>
        </p:spPr>
        <p:txBody>
          <a:bodyPr/>
          <a:lstStyle/>
          <a:p>
            <a:r>
              <a:rPr lang="en-US" dirty="0" smtClean="0"/>
              <a:t>The Election of 1992 – Clinton, Bush, Perot</a:t>
            </a:r>
          </a:p>
          <a:p>
            <a:pPr lvl="1"/>
            <a:r>
              <a:rPr lang="en-US" sz="2400" dirty="0" smtClean="0"/>
              <a:t>Gramm-Rudman Act (1985)</a:t>
            </a:r>
          </a:p>
          <a:p>
            <a:pPr lvl="1"/>
            <a:r>
              <a:rPr lang="en-US" sz="2400" dirty="0" smtClean="0"/>
              <a:t>White-collar unemployment</a:t>
            </a:r>
          </a:p>
          <a:p>
            <a:pPr lvl="1"/>
            <a:r>
              <a:rPr lang="en-US" sz="2400" dirty="0" smtClean="0"/>
              <a:t>“It’s the economy…”</a:t>
            </a:r>
          </a:p>
          <a:p>
            <a:pPr lvl="1"/>
            <a:r>
              <a:rPr lang="en-US" sz="2400" dirty="0" smtClean="0"/>
              <a:t> Unresolved Conservative Revolution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000" smtClean="0"/>
              <a:t>The Domestic Agenda</a:t>
            </a:r>
          </a:p>
        </p:txBody>
      </p:sp>
      <p:pic>
        <p:nvPicPr>
          <p:cNvPr id="38917" name="Picture 4" descr="ch_32_map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3810000"/>
            <a:ext cx="8966200" cy="3011488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0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0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0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0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0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4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Main Issues and Events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9248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Tried to allow gays and lesbians to openly serve in the military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u="sng" smtClean="0"/>
              <a:t>Failed</a:t>
            </a:r>
            <a:r>
              <a:rPr lang="en-US" sz="2400" b="1" smtClean="0"/>
              <a:t>.  Cultural conservatives and military leaders opposed it.  “Don’t ask, don’t tell.” 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Tried to reform health care system to benefit the poor and uninsured.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u="sng" smtClean="0"/>
              <a:t>Failed</a:t>
            </a:r>
            <a:r>
              <a:rPr lang="en-US" sz="2400" b="1" smtClean="0"/>
              <a:t>. Pharmaceutical industry, doctors, republicans opposed it.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Balance the Budget.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u="sng" smtClean="0"/>
              <a:t>Succeeded</a:t>
            </a:r>
            <a:r>
              <a:rPr lang="en-US" sz="2400" b="1" smtClean="0"/>
              <a:t>. Returned taxes on the rich back to previous levels.  Cut spending.  Increased tax credit for low income families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Early 1990s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772400" cy="4800600"/>
          </a:xfrm>
        </p:spPr>
        <p:txBody>
          <a:bodyPr/>
          <a:lstStyle/>
          <a:p>
            <a:r>
              <a:rPr lang="en-US" sz="2400" b="1" smtClean="0"/>
              <a:t>Post-Cold War era</a:t>
            </a:r>
          </a:p>
          <a:p>
            <a:pPr lvl="1"/>
            <a:r>
              <a:rPr lang="en-US" sz="2000" b="1" smtClean="0"/>
              <a:t>No communist “menace” </a:t>
            </a:r>
          </a:p>
          <a:p>
            <a:pPr lvl="1"/>
            <a:r>
              <a:rPr lang="en-US" sz="2000" b="1" smtClean="0"/>
              <a:t>Base closures</a:t>
            </a:r>
          </a:p>
          <a:p>
            <a:r>
              <a:rPr lang="en-US" sz="2400" b="1" smtClean="0"/>
              <a:t>Economic growth</a:t>
            </a:r>
          </a:p>
          <a:p>
            <a:pPr lvl="1"/>
            <a:r>
              <a:rPr lang="en-US" sz="2000" b="1" smtClean="0"/>
              <a:t>Wealth discrepancies, “knowledge economy”</a:t>
            </a:r>
          </a:p>
          <a:p>
            <a:pPr lvl="1"/>
            <a:r>
              <a:rPr lang="en-US" sz="2000" b="1" smtClean="0"/>
              <a:t>Demise of Unions</a:t>
            </a:r>
          </a:p>
          <a:p>
            <a:r>
              <a:rPr lang="en-US" sz="2400" b="1" smtClean="0"/>
              <a:t>Deep political divisions</a:t>
            </a:r>
          </a:p>
          <a:p>
            <a:r>
              <a:rPr lang="en-US" sz="2400" b="1" smtClean="0"/>
              <a:t>Ongoing “Culture Wars” </a:t>
            </a:r>
          </a:p>
          <a:p>
            <a:r>
              <a:rPr lang="en-US" sz="2400" b="1" smtClean="0"/>
              <a:t>Global Warming and environmental pollution</a:t>
            </a:r>
          </a:p>
          <a:p>
            <a:r>
              <a:rPr lang="en-US" sz="2400" b="1" smtClean="0"/>
              <a:t>Consumer Debt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“Contract with America”</a:t>
            </a:r>
            <a:r>
              <a:rPr lang="en-US" smtClean="0"/>
              <a:t> 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00200"/>
            <a:ext cx="3962400" cy="4800600"/>
          </a:xfrm>
        </p:spPr>
        <p:txBody>
          <a:bodyPr/>
          <a:lstStyle/>
          <a:p>
            <a:pPr eaLnBrk="1" hangingPunct="1"/>
            <a:r>
              <a:rPr lang="en-US" sz="2400" b="1" smtClean="0"/>
              <a:t>1994 Congressional Elections</a:t>
            </a:r>
          </a:p>
          <a:p>
            <a:pPr eaLnBrk="1" hangingPunct="1"/>
            <a:r>
              <a:rPr lang="en-US" sz="2400" b="1" smtClean="0"/>
              <a:t>Newt Gingrich</a:t>
            </a:r>
          </a:p>
          <a:p>
            <a:pPr lvl="1" eaLnBrk="1" hangingPunct="1"/>
            <a:r>
              <a:rPr lang="en-US" sz="2200" b="1" smtClean="0"/>
              <a:t>Speaker of the House</a:t>
            </a:r>
          </a:p>
          <a:p>
            <a:pPr eaLnBrk="1" hangingPunct="1"/>
            <a:r>
              <a:rPr lang="en-US" sz="2400" b="1" smtClean="0"/>
              <a:t>Welfare “Reform”</a:t>
            </a:r>
          </a:p>
          <a:p>
            <a:pPr eaLnBrk="1" hangingPunct="1"/>
            <a:r>
              <a:rPr lang="en-US" sz="2400" b="1" smtClean="0"/>
              <a:t>Balanced Budget</a:t>
            </a:r>
          </a:p>
          <a:p>
            <a:pPr eaLnBrk="1" hangingPunct="1"/>
            <a:r>
              <a:rPr lang="en-US" sz="2400" b="1" smtClean="0"/>
              <a:t>More prisons &amp; harder sentences</a:t>
            </a:r>
          </a:p>
          <a:p>
            <a:pPr eaLnBrk="1" hangingPunct="1"/>
            <a:r>
              <a:rPr lang="en-US" sz="2400" b="1" smtClean="0"/>
              <a:t>Defense spending</a:t>
            </a:r>
          </a:p>
          <a:p>
            <a:pPr eaLnBrk="1" hangingPunct="1"/>
            <a:r>
              <a:rPr lang="en-US" sz="2400" b="1" smtClean="0"/>
              <a:t>End abortion</a:t>
            </a:r>
          </a:p>
          <a:p>
            <a:pPr eaLnBrk="1" hangingPunct="1"/>
            <a:r>
              <a:rPr lang="en-US" sz="2400" b="1" smtClean="0"/>
              <a:t>39% voted</a:t>
            </a:r>
          </a:p>
        </p:txBody>
      </p:sp>
      <p:pic>
        <p:nvPicPr>
          <p:cNvPr id="41988" name="Content Placeholder 4" descr="610x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286000"/>
            <a:ext cx="4221163" cy="3017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b="1" smtClean="0"/>
              <a:t>Continued…</a:t>
            </a:r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600200"/>
            <a:ext cx="4114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/>
              <a:t>Bill and Monica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Cover-up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House: Articles of Impeachment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Senate: No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1" smtClean="0"/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1993: North American Free Trade Agreement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1994: General Agreement on Tariffs and Trade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1995: Oklahoma City and Timothy McVeigh</a:t>
            </a:r>
          </a:p>
        </p:txBody>
      </p:sp>
      <p:pic>
        <p:nvPicPr>
          <p:cNvPr id="43012" name="Picture 7" descr="WTO~protest20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131" t="8112" r="1131" b="11588"/>
          <a:stretch>
            <a:fillRect/>
          </a:stretch>
        </p:blipFill>
        <p:spPr>
          <a:xfrm>
            <a:off x="685800" y="2209800"/>
            <a:ext cx="3930650" cy="3151188"/>
          </a:xfr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b="1" smtClean="0"/>
              <a:t>The 2000 Election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600200"/>
            <a:ext cx="4343400" cy="4953000"/>
          </a:xfrm>
        </p:spPr>
        <p:txBody>
          <a:bodyPr/>
          <a:lstStyle/>
          <a:p>
            <a:pPr eaLnBrk="1" hangingPunct="1"/>
            <a:r>
              <a:rPr lang="en-US" sz="2400" b="1" smtClean="0"/>
              <a:t>Most bitterly contested election in 100 years</a:t>
            </a:r>
          </a:p>
          <a:p>
            <a:pPr eaLnBrk="1" hangingPunct="1"/>
            <a:r>
              <a:rPr lang="en-US" sz="2400" b="1" smtClean="0"/>
              <a:t>Gore/Lieberman</a:t>
            </a:r>
          </a:p>
          <a:p>
            <a:pPr lvl="1" eaLnBrk="1" hangingPunct="1"/>
            <a:r>
              <a:rPr lang="en-US" sz="2200" b="1" smtClean="0"/>
              <a:t>Moderate populism</a:t>
            </a:r>
          </a:p>
          <a:p>
            <a:pPr lvl="1" eaLnBrk="1" hangingPunct="1"/>
            <a:r>
              <a:rPr lang="en-US" sz="2200" b="1" smtClean="0"/>
              <a:t>Shadow of Clinton</a:t>
            </a:r>
          </a:p>
          <a:p>
            <a:pPr eaLnBrk="1" hangingPunct="1"/>
            <a:r>
              <a:rPr lang="en-US" sz="2400" b="1" smtClean="0"/>
              <a:t>Bush/Cheney</a:t>
            </a:r>
          </a:p>
          <a:p>
            <a:pPr lvl="1" eaLnBrk="1" hangingPunct="1"/>
            <a:r>
              <a:rPr lang="en-US" sz="2200" b="1" smtClean="0"/>
              <a:t>“Compassionate Conservative” </a:t>
            </a:r>
          </a:p>
          <a:p>
            <a:pPr eaLnBrk="1" hangingPunct="1"/>
            <a:r>
              <a:rPr lang="en-US" sz="2400" b="1" smtClean="0"/>
              <a:t>Roughly ½ of eligible voters went to polls</a:t>
            </a:r>
          </a:p>
          <a:p>
            <a:pPr eaLnBrk="1" hangingPunct="1"/>
            <a:r>
              <a:rPr lang="en-US" sz="2400" b="1" smtClean="0"/>
              <a:t>Voting irregularities</a:t>
            </a:r>
          </a:p>
          <a:p>
            <a:pPr eaLnBrk="1" hangingPunct="1"/>
            <a:r>
              <a:rPr lang="en-US" sz="2400" b="1" smtClean="0"/>
              <a:t>Florida</a:t>
            </a:r>
          </a:p>
        </p:txBody>
      </p:sp>
      <p:pic>
        <p:nvPicPr>
          <p:cNvPr id="44036" name="Picture 6" descr="hangingcha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752600"/>
            <a:ext cx="2838450" cy="4257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b="1" smtClean="0"/>
              <a:t>Bush II</a:t>
            </a:r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4495800" cy="4724400"/>
          </a:xfrm>
        </p:spPr>
        <p:txBody>
          <a:bodyPr/>
          <a:lstStyle/>
          <a:p>
            <a:pPr eaLnBrk="1" hangingPunct="1"/>
            <a:r>
              <a:rPr lang="en-US" sz="2400" b="1" smtClean="0"/>
              <a:t>Reversal of Clinton’s policies</a:t>
            </a:r>
          </a:p>
          <a:p>
            <a:pPr eaLnBrk="1" hangingPunct="1"/>
            <a:r>
              <a:rPr lang="en-US" sz="2400" b="1" smtClean="0"/>
              <a:t>$1.3 Trillion tax cut</a:t>
            </a:r>
          </a:p>
          <a:p>
            <a:pPr eaLnBrk="1" hangingPunct="1"/>
            <a:r>
              <a:rPr lang="en-US" sz="2400" b="1" smtClean="0"/>
              <a:t>Economic recession ?</a:t>
            </a:r>
          </a:p>
          <a:p>
            <a:pPr eaLnBrk="1" hangingPunct="1"/>
            <a:r>
              <a:rPr lang="en-US" sz="2400" b="1" smtClean="0"/>
              <a:t>Globalization and Y2K</a:t>
            </a:r>
          </a:p>
          <a:p>
            <a:pPr eaLnBrk="1" hangingPunct="1"/>
            <a:r>
              <a:rPr lang="en-US" sz="2400" b="1" smtClean="0"/>
              <a:t>Rolled back environmental protection and regulations</a:t>
            </a:r>
          </a:p>
          <a:p>
            <a:pPr eaLnBrk="1" hangingPunct="1"/>
            <a:r>
              <a:rPr lang="en-US" sz="2400" b="1" smtClean="0"/>
              <a:t>2000 census</a:t>
            </a:r>
          </a:p>
          <a:p>
            <a:pPr eaLnBrk="1" hangingPunct="1"/>
            <a:r>
              <a:rPr lang="en-US" sz="2400" b="1" smtClean="0"/>
              <a:t>Immigration, borders and cheap labor</a:t>
            </a:r>
            <a:endParaRPr lang="en-US" sz="2400" smtClean="0"/>
          </a:p>
        </p:txBody>
      </p:sp>
      <p:pic>
        <p:nvPicPr>
          <p:cNvPr id="46084" name="Picture 6" descr="bus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62600" y="2133600"/>
            <a:ext cx="3154363" cy="41735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563" name="Group 67"/>
          <p:cNvGraphicFramePr>
            <a:graphicFrameLocks noGrp="1"/>
          </p:cNvGraphicFramePr>
          <p:nvPr/>
        </p:nvGraphicFramePr>
        <p:xfrm>
          <a:off x="152400" y="228600"/>
          <a:ext cx="8839200" cy="1478280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What are the official years of the Baby Boom Generation?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</a:b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1946 - 1964 saw a marked increase in the number of births in North America.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Georgia" pitchFamily="18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Georgia" pitchFamily="18" charset="0"/>
                        </a:rPr>
                      </a:b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24581" name="Rectangle 17"/>
          <p:cNvSpPr>
            <a:spLocks noChangeArrowheads="1"/>
          </p:cNvSpPr>
          <p:nvPr/>
        </p:nvSpPr>
        <p:spPr bwMode="auto">
          <a:xfrm>
            <a:off x="0" y="272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sz="2400" dirty="0">
              <a:latin typeface="Arial" pitchFamily="34" charset="0"/>
            </a:endParaRPr>
          </a:p>
        </p:txBody>
      </p:sp>
      <p:graphicFrame>
        <p:nvGraphicFramePr>
          <p:cNvPr id="106561" name="Group 65"/>
          <p:cNvGraphicFramePr>
            <a:graphicFrameLocks noGrp="1"/>
          </p:cNvGraphicFramePr>
          <p:nvPr/>
        </p:nvGraphicFramePr>
        <p:xfrm>
          <a:off x="228600" y="1600200"/>
          <a:ext cx="8686800" cy="5212080"/>
        </p:xfrm>
        <a:graphic>
          <a:graphicData uri="http://schemas.openxmlformats.org/drawingml/2006/table">
            <a:tbl>
              <a:tblPr/>
              <a:tblGrid>
                <a:gridCol w="1903413"/>
                <a:gridCol w="6783387"/>
              </a:tblGrid>
              <a:tr h="8128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How did the birthrate rise and fall during the baby boom years in the US?</a:t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</a:b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  <a:t>1940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</a:b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33"/>
                          </a:solidFill>
                          <a:effectLst/>
                          <a:latin typeface="Georgia" pitchFamily="18" charset="0"/>
                        </a:rPr>
                        <a:t>2,559,000 births per year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33"/>
                          </a:solidFill>
                          <a:effectLst/>
                          <a:latin typeface="Georgia" pitchFamily="18" charset="0"/>
                        </a:rPr>
                      </a:b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99"/>
                    </a:solidFill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  <a:t>1946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</a:b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33"/>
                          </a:solidFill>
                          <a:effectLst/>
                          <a:latin typeface="Georgia" pitchFamily="18" charset="0"/>
                        </a:rPr>
                        <a:t>3,311,000 births per year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33"/>
                          </a:solidFill>
                          <a:effectLst/>
                          <a:latin typeface="Georgia" pitchFamily="18" charset="0"/>
                        </a:rPr>
                      </a:b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99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  <a:t>1955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</a:b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33"/>
                          </a:solidFill>
                          <a:effectLst/>
                          <a:latin typeface="Georgia" pitchFamily="18" charset="0"/>
                        </a:rPr>
                        <a:t>4,097,000 births per year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33"/>
                          </a:solidFill>
                          <a:effectLst/>
                          <a:latin typeface="Georgia" pitchFamily="18" charset="0"/>
                        </a:rPr>
                      </a:b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99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  <a:t>1957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</a:b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33"/>
                          </a:solidFill>
                          <a:effectLst/>
                          <a:latin typeface="Georgia" pitchFamily="18" charset="0"/>
                        </a:rPr>
                        <a:t>4,300,000 births per year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33"/>
                          </a:solidFill>
                          <a:effectLst/>
                          <a:latin typeface="Georgia" pitchFamily="18" charset="0"/>
                        </a:rPr>
                      </a:b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99"/>
                    </a:solidFill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  <a:t>1964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</a:b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33"/>
                          </a:solidFill>
                          <a:effectLst/>
                          <a:latin typeface="Georgia" pitchFamily="18" charset="0"/>
                        </a:rPr>
                        <a:t>4,027,000 births per year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33"/>
                          </a:solidFill>
                          <a:effectLst/>
                          <a:latin typeface="Georgia" pitchFamily="18" charset="0"/>
                        </a:rPr>
                      </a:b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99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  <a:t>1974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</a:b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33"/>
                          </a:solidFill>
                          <a:effectLst/>
                          <a:latin typeface="Georgia" pitchFamily="18" charset="0"/>
                        </a:rPr>
                        <a:t>3,160,000 births per year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99"/>
                    </a:solidFill>
                  </a:tcPr>
                </a:tc>
              </a:tr>
            </a:tbl>
          </a:graphicData>
        </a:graphic>
      </p:graphicFrame>
      <p:pic>
        <p:nvPicPr>
          <p:cNvPr id="24596" name="Picture 5" descr="Bab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5257800"/>
            <a:ext cx="1076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US &amp; Globalization</a:t>
            </a:r>
          </a:p>
        </p:txBody>
      </p:sp>
      <p:sp>
        <p:nvSpPr>
          <p:cNvPr id="47107" name="Content Placeholder 4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5029200"/>
          </a:xfrm>
        </p:spPr>
        <p:txBody>
          <a:bodyPr/>
          <a:lstStyle/>
          <a:p>
            <a:r>
              <a:rPr lang="en-US" sz="2400" b="1" smtClean="0"/>
              <a:t>The very same capitalist system promoted by the US, exported globally, brought changes to the US</a:t>
            </a:r>
          </a:p>
          <a:p>
            <a:pPr lvl="1"/>
            <a:r>
              <a:rPr lang="en-US" sz="2200" b="1" smtClean="0"/>
              <a:t>Immigration to US fueled by globalization and movement of capital, search for cheap labor</a:t>
            </a:r>
          </a:p>
          <a:p>
            <a:r>
              <a:rPr lang="en-US" sz="2400" b="1" smtClean="0"/>
              <a:t>Global capital left the US, wages declined, cheap goods imported, produced by lower wage workers</a:t>
            </a:r>
          </a:p>
          <a:p>
            <a:pPr lvl="1"/>
            <a:r>
              <a:rPr lang="en-US" sz="2400" b="1" smtClean="0"/>
              <a:t>Attack on unions, benefits, entitlements </a:t>
            </a:r>
          </a:p>
          <a:p>
            <a:pPr lvl="1"/>
            <a:r>
              <a:rPr lang="en-US" sz="2400" b="1" smtClean="0"/>
              <a:t>“Wal-Mart economy”</a:t>
            </a:r>
          </a:p>
          <a:p>
            <a:r>
              <a:rPr lang="en-US" sz="2400" b="1" smtClean="0"/>
              <a:t>Small population, massive resource use &amp; pollution</a:t>
            </a:r>
          </a:p>
          <a:p>
            <a:r>
              <a:rPr lang="en-US" sz="2400" b="1" smtClean="0"/>
              <a:t>2000 Mexico was second largest trading partner</a:t>
            </a:r>
          </a:p>
          <a:p>
            <a:r>
              <a:rPr lang="en-US" sz="2400" b="1" smtClean="0"/>
              <a:t>Cultural intermixture vs. fear and reaction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Invasion of Iraq, 2003--2010</a:t>
            </a:r>
          </a:p>
        </p:txBody>
      </p:sp>
      <p:sp>
        <p:nvSpPr>
          <p:cNvPr id="49155" name="Content Placeholder 4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876800"/>
          </a:xfrm>
        </p:spPr>
        <p:txBody>
          <a:bodyPr/>
          <a:lstStyle/>
          <a:p>
            <a:r>
              <a:rPr lang="en-US" b="1" smtClean="0"/>
              <a:t>Bush administration tied 9/11 attacks, Bin Laden and Al Qaeda to Iraq and Saddam Hussein</a:t>
            </a:r>
          </a:p>
          <a:p>
            <a:r>
              <a:rPr lang="en-US" b="1" smtClean="0"/>
              <a:t>Global terrorist threat and “Axis of Evil”</a:t>
            </a:r>
          </a:p>
          <a:p>
            <a:r>
              <a:rPr lang="en-US" b="1" smtClean="0"/>
              <a:t>Remake the Middle East into pro-Western democracies favorable to the US</a:t>
            </a:r>
          </a:p>
          <a:p>
            <a:r>
              <a:rPr lang="en-US" b="1" smtClean="0"/>
              <a:t>War dragged on…</a:t>
            </a:r>
          </a:p>
          <a:p>
            <a:r>
              <a:rPr lang="en-US" b="1" smtClean="0"/>
              <a:t>Several trillion dollars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Election of Barak Obama</a:t>
            </a:r>
          </a:p>
        </p:txBody>
      </p:sp>
      <p:sp>
        <p:nvSpPr>
          <p:cNvPr id="51203" name="Text Placeholder 6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953000"/>
          </a:xfrm>
        </p:spPr>
        <p:txBody>
          <a:bodyPr>
            <a:normAutofit lnSpcReduction="10000"/>
          </a:bodyPr>
          <a:lstStyle/>
          <a:p>
            <a:r>
              <a:rPr lang="en-US" b="1" smtClean="0"/>
              <a:t>Constitutional Lawyer, </a:t>
            </a:r>
            <a:r>
              <a:rPr lang="en-US" b="1" i="1" smtClean="0"/>
              <a:t>Harvard Law Review</a:t>
            </a:r>
          </a:p>
          <a:p>
            <a:r>
              <a:rPr lang="en-US" b="1" smtClean="0"/>
              <a:t>Bi-racial</a:t>
            </a:r>
          </a:p>
          <a:p>
            <a:r>
              <a:rPr lang="en-US" b="1" smtClean="0"/>
              <a:t>Moderate/liberal </a:t>
            </a:r>
          </a:p>
          <a:p>
            <a:r>
              <a:rPr lang="en-US" b="1" smtClean="0"/>
              <a:t>Economic crisis</a:t>
            </a:r>
          </a:p>
          <a:p>
            <a:r>
              <a:rPr lang="en-US" b="1" smtClean="0"/>
              <a:t>Health Care</a:t>
            </a:r>
          </a:p>
          <a:p>
            <a:r>
              <a:rPr lang="en-US" b="1" smtClean="0"/>
              <a:t>National debt</a:t>
            </a:r>
          </a:p>
          <a:p>
            <a:r>
              <a:rPr lang="en-US" b="1" smtClean="0"/>
              <a:t>Crippled GOP</a:t>
            </a:r>
          </a:p>
          <a:p>
            <a:endParaRPr lang="en-US" smtClean="0"/>
          </a:p>
        </p:txBody>
      </p:sp>
      <p:pic>
        <p:nvPicPr>
          <p:cNvPr id="51204" name="Content Placeholder 8" descr="obamaswornR_450x350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2384425"/>
            <a:ext cx="3810000" cy="2962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4853</Words>
  <Application>Microsoft Office PowerPoint</Application>
  <PresentationFormat>On-screen Show (4:3)</PresentationFormat>
  <Paragraphs>632</Paragraphs>
  <Slides>92</Slides>
  <Notes>21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3" baseType="lpstr">
      <vt:lpstr>Office Theme</vt:lpstr>
      <vt:lpstr>20th Century Social Changes in America</vt:lpstr>
      <vt:lpstr>SECTION 1: POSTWAR AMERICA</vt:lpstr>
      <vt:lpstr>REDEFINING THE FAMILY</vt:lpstr>
      <vt:lpstr>REMARKABLE ECONOMIC RECOVERY</vt:lpstr>
      <vt:lpstr>SECTION 2: THE AMERICAN DREAM IN THE FIFTIES</vt:lpstr>
      <vt:lpstr>SOCIAL CONFORMITY</vt:lpstr>
      <vt:lpstr>THE SUBURBAN LIFESTYLE</vt:lpstr>
      <vt:lpstr>THE BABY BOOM</vt:lpstr>
      <vt:lpstr>Slide 9</vt:lpstr>
      <vt:lpstr>WHY SO MANY BABIES?</vt:lpstr>
      <vt:lpstr>Slide 11</vt:lpstr>
      <vt:lpstr>WOMEN’S ROLES IN THE 1950S</vt:lpstr>
      <vt:lpstr>WOMEN AT WORK</vt:lpstr>
      <vt:lpstr>THE AUTOMOBILE CULTURE</vt:lpstr>
      <vt:lpstr>INTERSTATE HIGHWAY ACT 1956</vt:lpstr>
      <vt:lpstr>HIGHWAYS “HOMOGENIZE” AMERICA</vt:lpstr>
      <vt:lpstr>SECTION 3: POPULAR CULTURE</vt:lpstr>
      <vt:lpstr>A SUBCULTURE EMERGES</vt:lpstr>
      <vt:lpstr>BEATNIKS FOLLOW OWN PATH</vt:lpstr>
      <vt:lpstr>An Era of Social and Political  Change</vt:lpstr>
      <vt:lpstr>Kennedy’s New Frontier</vt:lpstr>
      <vt:lpstr>The Supreme Court in the Early 1960s</vt:lpstr>
      <vt:lpstr>Chief Justice Earl Warren</vt:lpstr>
      <vt:lpstr>The Warren Court</vt:lpstr>
      <vt:lpstr>Lyndon Johnson</vt:lpstr>
      <vt:lpstr>Enacting Kennedy’s Agenda</vt:lpstr>
      <vt:lpstr>The Great Society</vt:lpstr>
      <vt:lpstr>Creating the Great Society</vt:lpstr>
      <vt:lpstr>Key Features of Nixon’s Politics  and Domestic Policies</vt:lpstr>
      <vt:lpstr>Nixon’s Politics and Domestic Policies</vt:lpstr>
      <vt:lpstr>Nixon’s Foreign Policies with China  and the Soviet Union</vt:lpstr>
      <vt:lpstr>Nixon’s Foreign Policies</vt:lpstr>
      <vt:lpstr>Trouble in the Middle East</vt:lpstr>
      <vt:lpstr>Main events in the presidential election  of 1972</vt:lpstr>
      <vt:lpstr>Watergate </vt:lpstr>
      <vt:lpstr>Gerald Ford</vt:lpstr>
      <vt:lpstr>Carter Faces Domestic Challenges</vt:lpstr>
      <vt:lpstr>Challenges Facing the Nation</vt:lpstr>
      <vt:lpstr>Carter’s Foreign Policy</vt:lpstr>
      <vt:lpstr>Carter’s Foreign Policy</vt:lpstr>
      <vt:lpstr>A Crisis of Confidence</vt:lpstr>
      <vt:lpstr>Women Fight for Equality</vt:lpstr>
      <vt:lpstr>Slide 43</vt:lpstr>
      <vt:lpstr>Women’s Activism of the 1960’s</vt:lpstr>
      <vt:lpstr>Slide 45</vt:lpstr>
      <vt:lpstr>The Equal Rights Amendment (ERA)</vt:lpstr>
      <vt:lpstr>Slide 47</vt:lpstr>
      <vt:lpstr>The Counterculture of the 1960’s</vt:lpstr>
      <vt:lpstr>Slide 49</vt:lpstr>
      <vt:lpstr>Hippie Culture</vt:lpstr>
      <vt:lpstr>Slide 51</vt:lpstr>
      <vt:lpstr>Art of the 1960’s</vt:lpstr>
      <vt:lpstr>Slide 53</vt:lpstr>
      <vt:lpstr>Slide 54</vt:lpstr>
      <vt:lpstr>The New Right Emerges</vt:lpstr>
      <vt:lpstr>Reagan, Culture Wars, and Recent American History </vt:lpstr>
      <vt:lpstr>The Conservative Challenge (31)</vt:lpstr>
      <vt:lpstr>The Conservative      Rebellion</vt:lpstr>
      <vt:lpstr>Conservative Backlash, 1965-1980</vt:lpstr>
      <vt:lpstr>The Growing Backlash</vt:lpstr>
      <vt:lpstr>Conservative ideology</vt:lpstr>
      <vt:lpstr>Conservative Groups &amp; Leaders</vt:lpstr>
      <vt:lpstr>Conservative Concerns</vt:lpstr>
      <vt:lpstr>American Malaise</vt:lpstr>
      <vt:lpstr>Ronald Reagan</vt:lpstr>
      <vt:lpstr>Reagan’s Conservative Vision</vt:lpstr>
      <vt:lpstr>The Conservative Rebellion</vt:lpstr>
      <vt:lpstr>Reaganomics: “Trickle-Down” </vt:lpstr>
      <vt:lpstr>Iran-Contra Affair, 1980s</vt:lpstr>
      <vt:lpstr>Slide 70</vt:lpstr>
      <vt:lpstr>Immigration</vt:lpstr>
      <vt:lpstr>Cycles of Anti-Immigrant Fear</vt:lpstr>
      <vt:lpstr>International Events</vt:lpstr>
      <vt:lpstr>Slide 74</vt:lpstr>
      <vt:lpstr>Slide 75</vt:lpstr>
      <vt:lpstr>Slide 76</vt:lpstr>
      <vt:lpstr>Slide 77</vt:lpstr>
      <vt:lpstr>An End to the Cold War</vt:lpstr>
      <vt:lpstr>Bush I to Bush II: The 1990s</vt:lpstr>
      <vt:lpstr>George I: 1988-1992</vt:lpstr>
      <vt:lpstr>Middle East</vt:lpstr>
      <vt:lpstr>A “New Democrat”: 1992-2000</vt:lpstr>
      <vt:lpstr>The Domestic Agenda</vt:lpstr>
      <vt:lpstr>Main Issues and Events</vt:lpstr>
      <vt:lpstr>Early 1990s</vt:lpstr>
      <vt:lpstr>“Contract with America” </vt:lpstr>
      <vt:lpstr>Continued…</vt:lpstr>
      <vt:lpstr>The 2000 Election</vt:lpstr>
      <vt:lpstr>Bush II</vt:lpstr>
      <vt:lpstr>US &amp; Globalization</vt:lpstr>
      <vt:lpstr>Invasion of Iraq, 2003--2010</vt:lpstr>
      <vt:lpstr>Election of Barak Obama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20th Century Social Changes in America</dc:title>
  <dc:creator> </dc:creator>
  <cp:lastModifiedBy> </cp:lastModifiedBy>
  <cp:revision>71</cp:revision>
  <dcterms:created xsi:type="dcterms:W3CDTF">2011-05-02T12:15:57Z</dcterms:created>
  <dcterms:modified xsi:type="dcterms:W3CDTF">2011-05-05T19:20:41Z</dcterms:modified>
</cp:coreProperties>
</file>