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6" r:id="rId3"/>
    <p:sldId id="258" r:id="rId4"/>
    <p:sldId id="257" r:id="rId5"/>
    <p:sldId id="262" r:id="rId6"/>
    <p:sldId id="259" r:id="rId7"/>
    <p:sldId id="265" r:id="rId8"/>
    <p:sldId id="260" r:id="rId9"/>
    <p:sldId id="263" r:id="rId10"/>
    <p:sldId id="293" r:id="rId11"/>
    <p:sldId id="264" r:id="rId12"/>
    <p:sldId id="267" r:id="rId13"/>
    <p:sldId id="268" r:id="rId14"/>
    <p:sldId id="261" r:id="rId15"/>
    <p:sldId id="269" r:id="rId16"/>
    <p:sldId id="270" r:id="rId17"/>
    <p:sldId id="294" r:id="rId18"/>
    <p:sldId id="295" r:id="rId19"/>
    <p:sldId id="296" r:id="rId20"/>
    <p:sldId id="297" r:id="rId21"/>
    <p:sldId id="271" r:id="rId22"/>
    <p:sldId id="272" r:id="rId23"/>
    <p:sldId id="273" r:id="rId24"/>
    <p:sldId id="274" r:id="rId25"/>
    <p:sldId id="299" r:id="rId26"/>
    <p:sldId id="275" r:id="rId27"/>
    <p:sldId id="298" r:id="rId28"/>
    <p:sldId id="300" r:id="rId29"/>
    <p:sldId id="301" r:id="rId30"/>
    <p:sldId id="302" r:id="rId31"/>
    <p:sldId id="304" r:id="rId32"/>
    <p:sldId id="305" r:id="rId33"/>
    <p:sldId id="276" r:id="rId34"/>
    <p:sldId id="277" r:id="rId35"/>
    <p:sldId id="303" r:id="rId36"/>
    <p:sldId id="306" r:id="rId37"/>
    <p:sldId id="266" r:id="rId38"/>
    <p:sldId id="278" r:id="rId39"/>
    <p:sldId id="279" r:id="rId40"/>
    <p:sldId id="292" r:id="rId41"/>
    <p:sldId id="291" r:id="rId42"/>
    <p:sldId id="280" r:id="rId43"/>
    <p:sldId id="281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BA24-C8AD-4C84-8C36-E85F0DA91F0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45E0-CF1B-4E10-A1F3-5D9C6600A7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2A1AC-1517-47E8-8A5A-844357037F42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3ED8-3C85-485A-86A9-C18E56D2E916}" type="slidenum">
              <a:rPr lang="en-US"/>
              <a:pPr/>
              <a:t>41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B8E24-9C4D-4091-9FAB-1CC1A5F28713}" type="slidenum">
              <a:rPr lang="en-US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422C8-C3A8-4812-AAD6-2BE0482E5950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0A289-5BB7-48C7-8C79-15468D2E7905}" type="slidenum">
              <a:rPr lang="en-US"/>
              <a:pPr/>
              <a:t>19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08C79-EAF9-45D7-A542-BCF2E12CDEC2}" type="slidenum">
              <a:rPr lang="en-US"/>
              <a:pPr/>
              <a:t>20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C37F9-6A5B-46A1-BDBD-C27AB38AB1F2}" type="slidenum">
              <a:rPr lang="en-US"/>
              <a:pPr/>
              <a:t>28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4D66F-6056-4585-B946-4322048D3B23}" type="slidenum">
              <a:rPr lang="en-US"/>
              <a:pPr/>
              <a:t>31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7C6D-5D78-47B4-B67D-71B45836ACBD}" type="slidenum">
              <a:rPr lang="en-US"/>
              <a:pPr/>
              <a:t>32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1961-BA38-4838-A1DE-014D82724900}" type="slidenum">
              <a:rPr lang="en-US"/>
              <a:pPr/>
              <a:t>40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7C5019-FE06-41E2-B414-671C4E4B3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A25789-94E9-45A9-A48C-06E8DFCE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1A1FD-A8D5-4B61-8F06-0DB6286FE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7D5A90-B52A-49AD-9F59-8511B4B5547A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70D089-9FB8-448F-88C1-845958DF8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oastercentral.com/2mb1225bba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hyperlink" Target="http://www.ritterdental.com/Story/TheGoldenYears/1920sTriB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ashion-era.com/images/1920s_photos/flappers_du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accuweather.ap.org/cgi-bin/apdownload.pl?5199728+Intl_Photos+accuweather.ap.org:80+++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images.google.com/imgres?imgurl=www.borg.com/~dave2/ak165.jpg&amp;imgrefurl=http://www.borg.com/~dave2/dave3.htm&amp;h=300&amp;w=274&amp;prev=/images?q=antique+radio&amp;start=20&amp;svnum=10&amp;hl=en&amp;lr=&amp;ie=UTF-8&amp;sa=N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hyperlink" Target="http://www.newsound2000.com/parentsite/images/fulls/NST064.jpg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31.jpeg"/><Relationship Id="rId4" Type="http://schemas.openxmlformats.org/officeDocument/2006/relationships/audio" Target="../media/audio2.wav"/><Relationship Id="rId9" Type="http://schemas.openxmlformats.org/officeDocument/2006/relationships/hyperlink" Target="http://www.angelfire.com/film/Chaplin/charlientramp.jpg" TargetMode="External"/><Relationship Id="rId1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accuweather.ap.org/cgi-bin/apdownload.pl?4888150+Intl_Photos+accuweather.ap.org:80+++" TargetMode="External"/><Relationship Id="rId3" Type="http://schemas.openxmlformats.org/officeDocument/2006/relationships/audio" Target="../media/audio5.wav"/><Relationship Id="rId7" Type="http://schemas.openxmlformats.org/officeDocument/2006/relationships/hyperlink" Target="http://olp.swlauriersb.qc.ca/sportwq/babe%20Ruth.gif" TargetMode="Externa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11" Type="http://schemas.openxmlformats.org/officeDocument/2006/relationships/image" Target="../media/image36.jpeg"/><Relationship Id="rId5" Type="http://schemas.openxmlformats.org/officeDocument/2006/relationships/audio" Target="../media/audio7.wav"/><Relationship Id="rId10" Type="http://schemas.openxmlformats.org/officeDocument/2006/relationships/image" Target="../media/image35.jpeg"/><Relationship Id="rId4" Type="http://schemas.openxmlformats.org/officeDocument/2006/relationships/audio" Target="../media/audio6.wav"/><Relationship Id="rId9" Type="http://schemas.openxmlformats.org/officeDocument/2006/relationships/hyperlink" Target="http://www.angelfire.com/wi/fishbert/images/cobb.jpg" TargetMode="External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link.org/aclibrary/75th/flappers.jpg" TargetMode="External"/><Relationship Id="rId13" Type="http://schemas.openxmlformats.org/officeDocument/2006/relationships/image" Target="../media/image42.jpeg"/><Relationship Id="rId18" Type="http://schemas.openxmlformats.org/officeDocument/2006/relationships/hyperlink" Target="http://www.artcontempora.com/macintosh/available/fournol/armstrong.html" TargetMode="External"/><Relationship Id="rId3" Type="http://schemas.openxmlformats.org/officeDocument/2006/relationships/audio" Target="../media/audio9.wav"/><Relationship Id="rId7" Type="http://schemas.openxmlformats.org/officeDocument/2006/relationships/image" Target="../media/image39.jpeg"/><Relationship Id="rId12" Type="http://schemas.openxmlformats.org/officeDocument/2006/relationships/hyperlink" Target="http://images.google.com/imgres?imgurl=www.yale.edu/glc/tangledroots/fitzgerald.jpg&amp;imgrefurl=http://www.yale.edu/glc/tangledroots/tr12bb6.htm&amp;h=-1&amp;w=-1&amp;prev=/images?q=F.+Scott+Fitzgerald&amp;start=100&amp;svnum=10&amp;hl=en&amp;lr=&amp;ie=UTF-8&amp;sa%253" TargetMode="External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theworldsgreatbooks.com/images/Literature/oldmangood.jpg" TargetMode="Externa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wadmnweb.uwyo.edu/ahc/jpgs/womenshistory2002/Women's%20History%20Web%20Photos/flappers.jpg" TargetMode="External"/><Relationship Id="rId11" Type="http://schemas.openxmlformats.org/officeDocument/2006/relationships/image" Target="../media/image41.jpeg"/><Relationship Id="rId5" Type="http://schemas.openxmlformats.org/officeDocument/2006/relationships/audio" Target="../media/audio10.wav"/><Relationship Id="rId15" Type="http://schemas.openxmlformats.org/officeDocument/2006/relationships/image" Target="../media/image43.jpeg"/><Relationship Id="rId10" Type="http://schemas.openxmlformats.org/officeDocument/2006/relationships/hyperlink" Target="http://images.google.com/imgres?imgurl=www.ifas.org/books/000306.gif&amp;imgrefurl=http://www.ifas.org/books/000306.html&amp;h=268&amp;w=175&amp;prev=/images?q=F.+Scott+Fitzgerald&amp;start=100&amp;svnum=10&amp;hl=en&amp;lr=&amp;ie=UTF-8&amp;sa=N" TargetMode="External"/><Relationship Id="rId19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hyperlink" Target="http://images.google.com/imgres?imgurl=www.leckel.com/private/pictures/ernest.gif&amp;imgrefurl=http://www.leckel.com/private/hobbies.htm&amp;h=225&amp;w=177&amp;prev=/images?q=+Ernest++Hemingway&amp;start=20&amp;svnum=10&amp;hl=en&amp;lr=&amp;ie=UTF-8&amp;sa=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images.google.com/imgres?imgurl=www.coe.ufl.edu/courses/edtech/vault/SS/20s/kkk/invitation.gif&amp;imgrefurl=http://www.coe.ufl.edu/courses/edtech/vault/SS/20s/kkk/kkkpage.html&amp;h=624&amp;w=547&amp;prev=/images?q=Ku+Klux+Klan+in+the+1920's&amp;svnum%25" TargetMode="External"/><Relationship Id="rId7" Type="http://schemas.openxmlformats.org/officeDocument/2006/relationships/hyperlink" Target="http://images.google.com/imgres?imgurl=www.knightskkk.org/sc/SWKforrest4.gif&amp;imgrefurl=http://moneycentral.communities.msn.com/SouthernWhiteKnightsoftheKuKluxKlan&amp;h=459&amp;w=450&amp;prev=/images?q=Ku+Klux+Klan&amp;svnum=10&amp;hl=en&amp;lr=&amp;ie=UTF-8&amp;sa%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Binghamton's%20Ku%20Klux%20Klan2.ppt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3.jpeg"/><Relationship Id="rId3" Type="http://schemas.openxmlformats.org/officeDocument/2006/relationships/audio" Target="../media/audio11.wav"/><Relationship Id="rId7" Type="http://schemas.openxmlformats.org/officeDocument/2006/relationships/hyperlink" Target="http://images.google.com/imgres?imgurl=www.erowid.org/library/books/images/moonshiners_bootleggers.jpg&amp;imgrefurl=http://www.erowid.org/library/books/moonshiners_bootleggers.shtml&amp;h=350&amp;w=284&amp;prev=/images?q=Bootleggers&amp;svnum=10&amp;hl=en&amp;lr=&amp;ie=" TargetMode="External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hyperlink" Target="http://images.google.com/imgres?imgurl=www.wpl.lib.oh.us/AntiSaloon/history/images/AI_jan25_19.gif&amp;imgrefurl=http://www.wpl.lib.oh.us/AntiSaloon/history/&amp;h=1580&amp;w=1000&amp;prev=/images?q=18th+Amendment&amp;svnum=10&amp;hl=en&amp;lr=&amp;ie=UTF-8&amp;sa=G" TargetMode="External"/><Relationship Id="rId5" Type="http://schemas.openxmlformats.org/officeDocument/2006/relationships/hyperlink" Target="http://images.google.com/imgres?imgurl=www.paulsann.org/thelawlessdecade/new/hooch.gif&amp;imgrefurl=http://www.paulsann.org/thelawlessdecade/new1928-2.html&amp;h=190&amp;w=234&amp;prev=/images?q=Speakeasies&amp;start=20&amp;svnum=10&amp;hl=en&amp;lr=&amp;ie=UTF-8&amp;sa=" TargetMode="External"/><Relationship Id="rId15" Type="http://schemas.openxmlformats.org/officeDocument/2006/relationships/image" Target="../media/image65.jpeg"/><Relationship Id="rId10" Type="http://schemas.openxmlformats.org/officeDocument/2006/relationships/image" Target="../media/image61.jpeg"/><Relationship Id="rId4" Type="http://schemas.openxmlformats.org/officeDocument/2006/relationships/audio" Target="../media/audio7.wav"/><Relationship Id="rId9" Type="http://schemas.openxmlformats.org/officeDocument/2006/relationships/hyperlink" Target="http://images.google.com/imgres?imgurl=lythgoes.net/genealogy/history/bootleggers.jpg&amp;imgrefurl=http://lythgoes.net/genealogy/history/BootleggersApprehended.php&amp;h=229&amp;w=325&amp;prev=/images?q=Bootleggers&amp;svnum=10&amp;hl=en&amp;lr=&amp;ie=UTF-8&amp;sa=G" TargetMode="External"/><Relationship Id="rId1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hyperlink" Target="http://lcweb2.loc.gov/ammem/coolhtml/cccap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eg"/><Relationship Id="rId5" Type="http://schemas.openxmlformats.org/officeDocument/2006/relationships/image" Target="../media/image72.wmf"/><Relationship Id="rId4" Type="http://schemas.openxmlformats.org/officeDocument/2006/relationships/audio" Target="../media/audio10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www.centennialofflight.gov/essay/Commercial_Aviation/1920s/Tran1G4.htm" TargetMode="External"/><Relationship Id="rId2" Type="http://schemas.openxmlformats.org/officeDocument/2006/relationships/hyperlink" Target="http://historicaircraftpictures.com/SpiritofStLouis-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www.nationalmuseum.af.mil/shared/media/photodb/photos/051127-F-1234P-007.jpg&amp;imgrefurl=http://www.nationalmuseum.af.mil/factsheets/factsheet.asp?id=3231&amp;h=1167&amp;w=1800&amp;sz=198&amp;tbnid=thYyXlNvB77RmM::&amp;tbnh=97&amp;tbnw=150&amp;prev=/images?q=images+of+airplanes+1920's&amp;hl=en&amp;usg=__P6iu4V8MG6gQ4gu2lyc43qpSptQ=&amp;ei=71bBSezQDYSPmQeP7qmjDw&amp;sa=X&amp;oi=image_result&amp;resnum=2&amp;ct=image&amp;cd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sz="6000" dirty="0" smtClean="0"/>
              <a:t>Boom and Bust</a:t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“A return to normalcy”</a:t>
            </a:r>
            <a:br>
              <a:rPr lang="en-US" i="1" dirty="0" smtClean="0"/>
            </a:br>
            <a:r>
              <a:rPr lang="en-US" i="1" dirty="0" smtClean="0"/>
              <a:t>The Roaring 20’s</a:t>
            </a:r>
            <a:br>
              <a:rPr lang="en-US" i="1" dirty="0" smtClean="0"/>
            </a:br>
            <a:r>
              <a:rPr lang="en-US" i="1" dirty="0" smtClean="0"/>
              <a:t>The Jazz Age</a:t>
            </a:r>
            <a:br>
              <a:rPr lang="en-US" i="1" dirty="0" smtClean="0"/>
            </a:br>
            <a:r>
              <a:rPr lang="en-US" i="1" dirty="0" smtClean="0"/>
              <a:t>The Good Times</a:t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219200"/>
          </a:xfrm>
        </p:spPr>
        <p:txBody>
          <a:bodyPr/>
          <a:lstStyle/>
          <a:p>
            <a:r>
              <a:rPr lang="en-US" sz="6600"/>
              <a:t>Consumer Economy</a:t>
            </a:r>
          </a:p>
        </p:txBody>
      </p:sp>
      <p:pic>
        <p:nvPicPr>
          <p:cNvPr id="11285" name="Picture 21" descr="old_appliance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171700" cy="3124200"/>
          </a:xfrm>
          <a:prstGeom prst="rect">
            <a:avLst/>
          </a:prstGeom>
          <a:noFill/>
        </p:spPr>
      </p:pic>
      <p:pic>
        <p:nvPicPr>
          <p:cNvPr id="11287" name="Picture 23" descr="kitchen_june_28_2006_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914400"/>
            <a:ext cx="2057400" cy="2743200"/>
          </a:xfrm>
          <a:prstGeom prst="rect">
            <a:avLst/>
          </a:prstGeom>
          <a:noFill/>
        </p:spPr>
      </p:pic>
      <p:pic>
        <p:nvPicPr>
          <p:cNvPr id="11289" name="Picture 25" descr="Roper192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143000"/>
            <a:ext cx="2481263" cy="2743200"/>
          </a:xfrm>
          <a:prstGeom prst="rect">
            <a:avLst/>
          </a:prstGeom>
          <a:noFill/>
        </p:spPr>
      </p:pic>
      <p:pic>
        <p:nvPicPr>
          <p:cNvPr id="11291" name="Picture 27" descr="2mb1225bb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62400"/>
            <a:ext cx="1447800" cy="1447800"/>
          </a:xfrm>
          <a:prstGeom prst="rect">
            <a:avLst/>
          </a:prstGeom>
          <a:noFill/>
        </p:spPr>
      </p:pic>
      <p:pic>
        <p:nvPicPr>
          <p:cNvPr id="11293" name="Picture 29" descr="novelty1920sultantelepho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1297" name="Picture 33" descr="1920sTriDentB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772025"/>
            <a:ext cx="1685925" cy="2085975"/>
          </a:xfrm>
          <a:prstGeom prst="rect">
            <a:avLst/>
          </a:prstGeom>
          <a:noFill/>
        </p:spPr>
      </p:pic>
      <p:pic>
        <p:nvPicPr>
          <p:cNvPr id="11299" name="Picture 35" descr="Electric iron, 19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2750" y="5029200"/>
            <a:ext cx="2381250" cy="1828800"/>
          </a:xfrm>
          <a:prstGeom prst="rect">
            <a:avLst/>
          </a:prstGeom>
          <a:noFill/>
        </p:spPr>
      </p:pic>
      <p:pic>
        <p:nvPicPr>
          <p:cNvPr id="11301" name="Picture 37" descr="Electric waffle iron, ca. 19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4724400"/>
            <a:ext cx="2905125" cy="1905000"/>
          </a:xfrm>
          <a:prstGeom prst="rect">
            <a:avLst/>
          </a:prstGeom>
          <a:noFill/>
        </p:spPr>
      </p:pic>
      <p:pic>
        <p:nvPicPr>
          <p:cNvPr id="11303" name="Picture 39" descr="is-bdtool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65713" y="2057400"/>
            <a:ext cx="1992312" cy="2524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1928 house floor plan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5257800" cy="632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1920 </a:t>
            </a:r>
            <a:r>
              <a:rPr lang="en-US" dirty="0" smtClean="0"/>
              <a:t>Green Bay Wisconsin </a:t>
            </a:r>
            <a:br>
              <a:rPr lang="en-US" dirty="0" smtClean="0"/>
            </a:br>
            <a:r>
              <a:rPr lang="en-US" dirty="0" smtClean="0"/>
              <a:t>Four-room Bungalow w/one acre land </a:t>
            </a:r>
            <a:br>
              <a:rPr lang="en-US" dirty="0" smtClean="0"/>
            </a:br>
            <a:r>
              <a:rPr lang="en-US" b="1" dirty="0" smtClean="0"/>
              <a:t>$3,100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1924 </a:t>
            </a:r>
            <a:r>
              <a:rPr lang="en-US" dirty="0" smtClean="0"/>
              <a:t>Syracuse New York </a:t>
            </a:r>
            <a:br>
              <a:rPr lang="en-US" dirty="0" smtClean="0"/>
            </a:br>
            <a:r>
              <a:rPr lang="en-US" dirty="0" smtClean="0"/>
              <a:t>Lower two Bedroom Flat for Rent </a:t>
            </a:r>
            <a:br>
              <a:rPr lang="en-US" dirty="0" smtClean="0"/>
            </a:br>
            <a:r>
              <a:rPr lang="en-US" b="1" dirty="0" smtClean="0"/>
              <a:t>$40.00 per month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2766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1924 </a:t>
            </a:r>
            <a:r>
              <a:rPr lang="en-US" dirty="0" smtClean="0"/>
              <a:t>Milwaukee Wisconsin </a:t>
            </a:r>
            <a:br>
              <a:rPr lang="en-US" dirty="0" smtClean="0"/>
            </a:br>
            <a:r>
              <a:rPr lang="en-US" dirty="0" smtClean="0"/>
              <a:t>Seven Room Home w/ light water and gas (Large Lot) </a:t>
            </a:r>
            <a:br>
              <a:rPr lang="en-US" dirty="0" smtClean="0"/>
            </a:br>
            <a:r>
              <a:rPr lang="en-US" b="1" dirty="0" smtClean="0"/>
              <a:t>$4,000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I Buy?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Aerosol Sprays</a:t>
            </a:r>
            <a:r>
              <a:rPr lang="en-US" dirty="0" smtClean="0"/>
              <a:t> ----- 1926 Norway by Erik </a:t>
            </a:r>
            <a:r>
              <a:rPr lang="en-US" dirty="0" err="1" smtClean="0"/>
              <a:t>Rotheim</a:t>
            </a:r>
            <a:endParaRPr lang="en-US" dirty="0" smtClean="0"/>
          </a:p>
          <a:p>
            <a:r>
              <a:rPr lang="en-US" b="1" dirty="0" smtClean="0"/>
              <a:t>Frozen Food </a:t>
            </a:r>
            <a:r>
              <a:rPr lang="en-US" dirty="0" smtClean="0"/>
              <a:t>----- 1924 USA by Clarence Birdseye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Hair Dryer</a:t>
            </a:r>
            <a:r>
              <a:rPr lang="en-US" dirty="0" smtClean="0"/>
              <a:t> ----- 1920 Germany </a:t>
            </a:r>
          </a:p>
          <a:p>
            <a:r>
              <a:rPr lang="en-US" b="1" dirty="0" smtClean="0"/>
              <a:t>Quartz Timekeeping</a:t>
            </a:r>
            <a:r>
              <a:rPr lang="en-US" dirty="0" smtClean="0"/>
              <a:t> ----- 1927 Switzerland </a:t>
            </a:r>
          </a:p>
          <a:p>
            <a:r>
              <a:rPr lang="en-US" b="1" dirty="0" smtClean="0"/>
              <a:t>Sticky Plasters</a:t>
            </a:r>
            <a:r>
              <a:rPr lang="en-US" dirty="0" smtClean="0"/>
              <a:t> ----- 1920 USA by Earle Dickson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 What About Me? I’m Just A Kid!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Raggedy Ann Doll</a:t>
            </a:r>
          </a:p>
          <a:p>
            <a:r>
              <a:rPr lang="en-US" b="1" dirty="0" smtClean="0"/>
              <a:t>Crayola Crayons</a:t>
            </a:r>
          </a:p>
          <a:p>
            <a:r>
              <a:rPr lang="en-US" b="1" dirty="0" smtClean="0"/>
              <a:t>Die cast metal toys</a:t>
            </a:r>
            <a:r>
              <a:rPr lang="en-US" dirty="0" smtClean="0"/>
              <a:t> / airplanes and cars for young boys </a:t>
            </a:r>
          </a:p>
          <a:p>
            <a:r>
              <a:rPr lang="en-US" dirty="0" smtClean="0"/>
              <a:t>Madame Alexander dolls in 1929</a:t>
            </a:r>
          </a:p>
          <a:p>
            <a:r>
              <a:rPr lang="en-US" b="1" dirty="0" smtClean="0"/>
              <a:t>Yo-yo</a:t>
            </a:r>
            <a:r>
              <a:rPr lang="en-US" dirty="0" smtClean="0"/>
              <a:t>, also introduced in 1929</a:t>
            </a:r>
          </a:p>
          <a:p>
            <a:r>
              <a:rPr lang="en-US" dirty="0" smtClean="0"/>
              <a:t>3-D view master as the biggest toy of the decade</a:t>
            </a:r>
          </a:p>
          <a:p>
            <a:r>
              <a:rPr lang="en-US" dirty="0" smtClean="0"/>
              <a:t>Golden Age of </a:t>
            </a:r>
            <a:r>
              <a:rPr lang="en-US" b="1" dirty="0" smtClean="0"/>
              <a:t>Comic Books</a:t>
            </a:r>
            <a:r>
              <a:rPr lang="en-US" dirty="0" smtClean="0"/>
              <a:t> exploded in 1938 with the introduction of Action Comics and Superman </a:t>
            </a:r>
          </a:p>
          <a:p>
            <a:r>
              <a:rPr lang="en-US" dirty="0" smtClean="0"/>
              <a:t>1930s though with board games. </a:t>
            </a:r>
            <a:r>
              <a:rPr lang="en-US" b="1" dirty="0" smtClean="0"/>
              <a:t>Monopoly, Sorry, and Scrabble</a:t>
            </a:r>
            <a:r>
              <a:rPr lang="en-US" dirty="0" smtClean="0"/>
              <a:t> were all invented in the 1930s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Innovative techniques and mass production meant more people could afford consumer goods</a:t>
            </a:r>
          </a:p>
          <a:p>
            <a:r>
              <a:rPr lang="en-US" dirty="0" smtClean="0"/>
              <a:t>Advertisers will convince people they need these products</a:t>
            </a:r>
          </a:p>
          <a:p>
            <a:r>
              <a:rPr lang="en-US" dirty="0" smtClean="0"/>
              <a:t>The “installment plan” will transform the consumer market</a:t>
            </a:r>
          </a:p>
          <a:p>
            <a:r>
              <a:rPr lang="en-US" dirty="0" smtClean="0"/>
              <a:t>People were able to buy product s much sooner</a:t>
            </a:r>
          </a:p>
          <a:p>
            <a:endParaRPr lang="en-US" dirty="0" smtClean="0"/>
          </a:p>
          <a:p>
            <a:r>
              <a:rPr lang="en-US" dirty="0" smtClean="0"/>
              <a:t>The US became a “consumer society”</a:t>
            </a:r>
          </a:p>
          <a:p>
            <a:r>
              <a:rPr lang="en-US" dirty="0" smtClean="0"/>
              <a:t>Initially was good for economic growth, it increased the debt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Woman!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1920, 19</a:t>
            </a:r>
            <a:r>
              <a:rPr lang="en-US" baseline="30000" dirty="0" smtClean="0"/>
              <a:t>th</a:t>
            </a:r>
            <a:r>
              <a:rPr lang="en-US" dirty="0" smtClean="0"/>
              <a:t> amendment gives the right to vote</a:t>
            </a:r>
          </a:p>
          <a:p>
            <a:r>
              <a:rPr lang="en-US" dirty="0" smtClean="0"/>
              <a:t>Role and expectation of women changed drastically</a:t>
            </a:r>
          </a:p>
          <a:p>
            <a:r>
              <a:rPr lang="en-US" dirty="0" smtClean="0"/>
              <a:t>Single women were usually hired</a:t>
            </a:r>
          </a:p>
          <a:p>
            <a:r>
              <a:rPr lang="en-US" dirty="0" smtClean="0"/>
              <a:t>Fashion began to change</a:t>
            </a:r>
          </a:p>
          <a:p>
            <a:r>
              <a:rPr lang="en-US" dirty="0" smtClean="0"/>
              <a:t>Behavior changed</a:t>
            </a:r>
          </a:p>
          <a:p>
            <a:r>
              <a:rPr lang="en-US" dirty="0" smtClean="0"/>
              <a:t>Women began to go out on dates</a:t>
            </a:r>
          </a:p>
          <a:p>
            <a:r>
              <a:rPr lang="en-US" dirty="0" smtClean="0"/>
              <a:t>This new women, “flapper”, tended to be more rebellious and fun loving</a:t>
            </a:r>
          </a:p>
          <a:p>
            <a:r>
              <a:rPr lang="en-US" dirty="0" smtClean="0"/>
              <a:t>They will challenge the traditional gender role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1920s flapper photograph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114800" cy="5486400"/>
          </a:xfrm>
          <a:prstGeom prst="rect">
            <a:avLst/>
          </a:prstGeom>
          <a:noFill/>
        </p:spPr>
      </p:pic>
      <p:pic>
        <p:nvPicPr>
          <p:cNvPr id="25604" name="Picture 4" descr="http://www.fashion-era.com/images/1920s_photos/1929_flappers_ske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15265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0"/>
            <a:ext cx="7772400" cy="228600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4267200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b="1"/>
              <a:t>1920's also brought about great changes for </a:t>
            </a:r>
            <a:r>
              <a:rPr lang="en-CA" sz="2400" b="1" u="sng"/>
              <a:t>women...</a:t>
            </a:r>
            <a:endParaRPr lang="en-CA" sz="2400" b="1"/>
          </a:p>
          <a:p>
            <a:pPr>
              <a:lnSpc>
                <a:spcPct val="90000"/>
              </a:lnSpc>
            </a:pPr>
            <a:r>
              <a:rPr lang="en-CA" sz="2400" b="1"/>
              <a:t>1920 - 19th Amendment gave them the federal vote</a:t>
            </a:r>
          </a:p>
          <a:p>
            <a:pPr>
              <a:lnSpc>
                <a:spcPct val="90000"/>
              </a:lnSpc>
            </a:pPr>
            <a:r>
              <a:rPr lang="en-CA" sz="2400" b="1"/>
              <a:t>after 1920, social circumstances changed too as more women worked outside the home</a:t>
            </a:r>
          </a:p>
          <a:p>
            <a:pPr>
              <a:lnSpc>
                <a:spcPct val="90000"/>
              </a:lnSpc>
            </a:pPr>
            <a:r>
              <a:rPr lang="en-CA" sz="2400" b="1"/>
              <a:t>and more women went to college and clamoured to join the professions</a:t>
            </a:r>
          </a:p>
          <a:p>
            <a:pPr>
              <a:lnSpc>
                <a:spcPct val="90000"/>
              </a:lnSpc>
            </a:pPr>
            <a:r>
              <a:rPr lang="en-CA" sz="2400" b="1"/>
              <a:t>women didn't want to sacrifice wartime gains - amounted to a social revolt</a:t>
            </a:r>
          </a:p>
          <a:p>
            <a:pPr>
              <a:lnSpc>
                <a:spcPct val="90000"/>
              </a:lnSpc>
            </a:pPr>
            <a:r>
              <a:rPr lang="en-CA" sz="2400" b="1"/>
              <a:t>characterized by the FLAPPER/ "new woman"</a:t>
            </a:r>
          </a:p>
          <a:p>
            <a:pPr lvl="1">
              <a:lnSpc>
                <a:spcPct val="90000"/>
              </a:lnSpc>
            </a:pPr>
            <a:r>
              <a:rPr lang="en-CA" sz="2000" b="1"/>
              <a:t>(bobbed hair, short dresses, smoked in public...)</a:t>
            </a:r>
            <a:endParaRPr lang="en-US" sz="2000" b="1"/>
          </a:p>
        </p:txBody>
      </p:sp>
      <p:pic>
        <p:nvPicPr>
          <p:cNvPr id="45061" name="Picture 5" descr="Fla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613" y="4038600"/>
            <a:ext cx="2211387" cy="2819400"/>
          </a:xfrm>
          <a:prstGeom prst="rect">
            <a:avLst/>
          </a:prstGeom>
          <a:noFill/>
        </p:spPr>
      </p:pic>
      <p:pic>
        <p:nvPicPr>
          <p:cNvPr id="45063" name="Picture 7" descr="Photograph:Women casting their votes in New York City, c. 1920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2971800" cy="2403475"/>
          </a:xfrm>
          <a:prstGeom prst="rect">
            <a:avLst/>
          </a:prstGeom>
          <a:noFill/>
        </p:spPr>
      </p:pic>
      <p:pic>
        <p:nvPicPr>
          <p:cNvPr id="45065" name="Picture 9" descr="collections_women_wo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438400"/>
            <a:ext cx="2857500" cy="2266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772400" cy="1219200"/>
          </a:xfrm>
        </p:spPr>
        <p:txBody>
          <a:bodyPr/>
          <a:lstStyle/>
          <a:p>
            <a:r>
              <a:rPr lang="en-US" sz="5400"/>
              <a:t>Culture of the Roaring 20’s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5600" y="685800"/>
            <a:ext cx="3733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latin typeface="Script MT Bold" pitchFamily="66" charset="0"/>
              </a:rPr>
              <a:t>Radio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Script MT Bold" pitchFamily="66" charset="0"/>
              </a:rPr>
              <a:t>KDKA Pittsburgh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Script MT Bold" pitchFamily="66" charset="0"/>
              </a:rPr>
              <a:t>GE, Westinghouse,&amp; RCA form NBC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90800" y="3505200"/>
            <a:ext cx="41148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FF3300"/>
                </a:solidFill>
                <a:latin typeface="Broadway" pitchFamily="82" charset="0"/>
              </a:rPr>
              <a:t>Silent Movies</a:t>
            </a:r>
          </a:p>
          <a:p>
            <a:r>
              <a:rPr lang="en-US" sz="2000" b="0">
                <a:solidFill>
                  <a:srgbClr val="FF3300"/>
                </a:solidFill>
                <a:latin typeface="Broadway" pitchFamily="82" charset="0"/>
              </a:rPr>
              <a:t>Charlie Chaplin</a:t>
            </a:r>
          </a:p>
          <a:p>
            <a:endParaRPr lang="en-US" sz="2000" b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en-US" sz="2000" b="0">
                <a:solidFill>
                  <a:srgbClr val="FF0066"/>
                </a:solidFill>
                <a:latin typeface="Elephant" pitchFamily="18" charset="0"/>
              </a:rPr>
              <a:t>“Talkies”</a:t>
            </a:r>
          </a:p>
          <a:p>
            <a:r>
              <a:rPr lang="en-US" sz="2000" i="1">
                <a:solidFill>
                  <a:srgbClr val="FF0066"/>
                </a:solidFill>
                <a:latin typeface="Elephant" pitchFamily="18" charset="0"/>
              </a:rPr>
              <a:t>The Jazz Singer</a:t>
            </a:r>
          </a:p>
          <a:p>
            <a:r>
              <a:rPr lang="en-US" sz="2000" b="0">
                <a:solidFill>
                  <a:srgbClr val="FF0066"/>
                </a:solidFill>
                <a:latin typeface="Elephant" pitchFamily="18" charset="0"/>
              </a:rPr>
              <a:t>Starring Al Jolson</a:t>
            </a:r>
          </a:p>
          <a:p>
            <a:endParaRPr lang="en-US" sz="2000" b="0">
              <a:solidFill>
                <a:srgbClr val="FF0066"/>
              </a:solidFill>
              <a:latin typeface="Elephant" pitchFamily="18" charset="0"/>
            </a:endParaRPr>
          </a:p>
          <a:p>
            <a:r>
              <a:rPr lang="en-US" sz="2000" b="0">
                <a:solidFill>
                  <a:schemeClr val="tx2"/>
                </a:solidFill>
                <a:latin typeface="Elephant" pitchFamily="18" charset="0"/>
              </a:rPr>
              <a:t>Mary Pickford</a:t>
            </a:r>
          </a:p>
          <a:p>
            <a:r>
              <a:rPr lang="en-US" sz="2000" b="0">
                <a:solidFill>
                  <a:schemeClr val="tx2"/>
                </a:solidFill>
                <a:latin typeface="Elephant" pitchFamily="18" charset="0"/>
              </a:rPr>
              <a:t>“America’s Sweetheart”</a:t>
            </a:r>
          </a:p>
        </p:txBody>
      </p:sp>
      <p:pic>
        <p:nvPicPr>
          <p:cNvPr id="12299" name="Picture 11" descr="ak16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762000"/>
            <a:ext cx="2378075" cy="2590800"/>
          </a:xfrm>
          <a:prstGeom prst="rect">
            <a:avLst/>
          </a:prstGeom>
          <a:noFill/>
          <a:ln w="1174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2301" name="Picture 13" descr="charlientramp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762000"/>
            <a:ext cx="1747838" cy="2590800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303" name="Picture 15" descr="NST06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505200"/>
            <a:ext cx="3048000" cy="3048000"/>
          </a:xfrm>
          <a:prstGeom prst="rect">
            <a:avLst/>
          </a:prstGeom>
          <a:noFill/>
          <a:ln w="984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2304" name="Picture 16" descr="Click to download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52800"/>
            <a:ext cx="2511425" cy="350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3" grpId="0" build="p" autoUpdateAnimBg="0"/>
      <p:bldP spid="1229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8382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Celebrities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85800"/>
            <a:ext cx="498633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0" dirty="0">
                <a:latin typeface="Times New Roman" pitchFamily="18" charset="0"/>
              </a:rPr>
              <a:t>Babe Ruth </a:t>
            </a:r>
            <a:r>
              <a:rPr lang="en-US" sz="3200" b="0" dirty="0">
                <a:latin typeface="Times New Roman" pitchFamily="18" charset="0"/>
              </a:rPr>
              <a:t>&amp;</a:t>
            </a:r>
            <a:r>
              <a:rPr lang="en-US" sz="4400" b="0" dirty="0">
                <a:latin typeface="Times New Roman" pitchFamily="18" charset="0"/>
              </a:rPr>
              <a:t>Ty Cobb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3886200"/>
            <a:ext cx="28384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 b="0">
                <a:latin typeface="Times New Roman" pitchFamily="18" charset="0"/>
              </a:rPr>
              <a:t>Jack Dempsey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24400" y="2438400"/>
            <a:ext cx="44196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0">
                <a:latin typeface="Times New Roman" pitchFamily="18" charset="0"/>
              </a:rPr>
              <a:t>Charles Lindbergh</a:t>
            </a:r>
          </a:p>
          <a:p>
            <a:pPr algn="ctr"/>
            <a:r>
              <a:rPr lang="en-US" sz="3600" b="0">
                <a:latin typeface="Times New Roman" pitchFamily="18" charset="0"/>
              </a:rPr>
              <a:t> </a:t>
            </a:r>
            <a:r>
              <a:rPr lang="en-US" sz="3200" b="0" i="1">
                <a:latin typeface="Times New Roman" pitchFamily="18" charset="0"/>
              </a:rPr>
              <a:t>The Spirit of  St. Louis</a:t>
            </a:r>
          </a:p>
        </p:txBody>
      </p:sp>
      <p:pic>
        <p:nvPicPr>
          <p:cNvPr id="13322" name="Picture 10" descr="babe%20Ruth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371600"/>
            <a:ext cx="1939925" cy="2514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3326" name="Picture 14" descr="cob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371600"/>
            <a:ext cx="1839913" cy="25146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332" name="Picture 20" descr="Lindbergh%20in%20pilot%20outfit%20%20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3657600"/>
            <a:ext cx="2500313" cy="3200400"/>
          </a:xfrm>
          <a:prstGeom prst="rect">
            <a:avLst/>
          </a:prstGeom>
          <a:noFill/>
        </p:spPr>
      </p:pic>
      <p:pic>
        <p:nvPicPr>
          <p:cNvPr id="13334" name="Picture 22" descr="332139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4562475"/>
            <a:ext cx="1835150" cy="2295525"/>
          </a:xfrm>
          <a:prstGeom prst="rect">
            <a:avLst/>
          </a:prstGeom>
          <a:noFill/>
        </p:spPr>
      </p:pic>
      <p:pic>
        <p:nvPicPr>
          <p:cNvPr id="13335" name="Picture 23" descr="Click to download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0"/>
            <a:ext cx="3048000" cy="2393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autoUpdateAnimBg="0"/>
      <p:bldP spid="13316" grpId="0" autoUpdateAnimBg="0"/>
      <p:bldP spid="133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Progressivism</a:t>
            </a:r>
          </a:p>
          <a:p>
            <a:r>
              <a:rPr lang="en-US" dirty="0" smtClean="0"/>
              <a:t>Imperialism / Expansionism</a:t>
            </a:r>
          </a:p>
          <a:p>
            <a:r>
              <a:rPr lang="en-US" dirty="0" smtClean="0"/>
              <a:t>WWI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5400"/>
              <a:t>The 20’s </a:t>
            </a:r>
            <a:r>
              <a:rPr lang="en-US" sz="5400" u="sng"/>
              <a:t>is</a:t>
            </a:r>
            <a:r>
              <a:rPr lang="en-US" sz="5400"/>
              <a:t> </a:t>
            </a:r>
            <a:r>
              <a:rPr lang="en-US" sz="5400" i="1"/>
              <a:t>The Jazz Age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5600" y="914400"/>
            <a:ext cx="2317750" cy="186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The Flappers</a:t>
            </a:r>
          </a:p>
          <a:p>
            <a:pPr algn="ctr"/>
            <a:r>
              <a:rPr lang="en-US" sz="2800" b="0">
                <a:latin typeface="Times New Roman" pitchFamily="18" charset="0"/>
              </a:rPr>
              <a:t>make up</a:t>
            </a:r>
          </a:p>
          <a:p>
            <a:pPr algn="ctr"/>
            <a:r>
              <a:rPr lang="en-US" sz="2800" b="0">
                <a:latin typeface="Times New Roman" pitchFamily="18" charset="0"/>
              </a:rPr>
              <a:t>cigarettes</a:t>
            </a:r>
          </a:p>
          <a:p>
            <a:pPr algn="ctr"/>
            <a:r>
              <a:rPr lang="en-US" sz="2800" b="0">
                <a:latin typeface="Times New Roman" pitchFamily="18" charset="0"/>
              </a:rPr>
              <a:t>short skirts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3200400"/>
            <a:ext cx="2274888" cy="1309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Musicians</a:t>
            </a:r>
          </a:p>
          <a:p>
            <a:pPr algn="ctr"/>
            <a:r>
              <a:rPr lang="en-US" b="0">
                <a:latin typeface="Times New Roman" pitchFamily="18" charset="0"/>
              </a:rPr>
              <a:t>Louis Armstrong</a:t>
            </a:r>
          </a:p>
          <a:p>
            <a:pPr algn="ctr"/>
            <a:r>
              <a:rPr lang="en-US" b="0">
                <a:latin typeface="Times New Roman" pitchFamily="18" charset="0"/>
              </a:rPr>
              <a:t>Duke Ellington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2527300" cy="1309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Writers</a:t>
            </a:r>
          </a:p>
          <a:p>
            <a:pPr algn="ctr"/>
            <a:r>
              <a:rPr lang="en-US" b="0">
                <a:latin typeface="Times New Roman" pitchFamily="18" charset="0"/>
              </a:rPr>
              <a:t>F. Scott Fitzgerald</a:t>
            </a:r>
          </a:p>
          <a:p>
            <a:pPr algn="ctr"/>
            <a:r>
              <a:rPr lang="en-US" b="0">
                <a:latin typeface="Times New Roman" pitchFamily="18" charset="0"/>
              </a:rPr>
              <a:t>Ernest Hemingway</a:t>
            </a:r>
          </a:p>
        </p:txBody>
      </p:sp>
      <p:pic>
        <p:nvPicPr>
          <p:cNvPr id="14347" name="Picture 11" descr="flapp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066800"/>
            <a:ext cx="2674938" cy="2000250"/>
          </a:xfrm>
          <a:prstGeom prst="rect">
            <a:avLst/>
          </a:prstGeom>
          <a:noFill/>
          <a:ln w="698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53" name="Picture 17" descr="flapp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914400"/>
            <a:ext cx="1954213" cy="20002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55" name="Picture 19" descr="00030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2971800"/>
            <a:ext cx="1100138" cy="1679575"/>
          </a:xfrm>
          <a:prstGeom prst="rect">
            <a:avLst/>
          </a:prstGeom>
          <a:noFill/>
          <a:ln w="3175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4357" name="Picture 21" descr="fitzgerald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2971800"/>
            <a:ext cx="1122363" cy="1676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4359" name="Picture 23" descr="ernes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4648200"/>
            <a:ext cx="1568450" cy="19812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61" name="Picture 25" descr="oldmangoo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4648200"/>
            <a:ext cx="1371600" cy="2000250"/>
          </a:xfrm>
          <a:prstGeom prst="rect">
            <a:avLst/>
          </a:prstGeom>
          <a:noFill/>
          <a:ln w="412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364" name="Picture 28" descr="Louis Armstro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838200"/>
            <a:ext cx="1646238" cy="21256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66" name="Picture 30" descr="The Duke Ellington band at the Cotton Clu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400" y="4800600"/>
            <a:ext cx="4191000" cy="1941513"/>
          </a:xfrm>
          <a:prstGeom prst="rect">
            <a:avLst/>
          </a:prstGeom>
          <a:noFill/>
          <a:ln w="603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autoUpdateAnimBg="0"/>
      <p:bldP spid="14340" grpId="0" build="p" autoUpdateAnimBg="0"/>
      <p:bldP spid="1434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Scientific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Began to examine and question traditionally held beliefs</a:t>
            </a:r>
          </a:p>
          <a:p>
            <a:r>
              <a:rPr lang="en-US" dirty="0" smtClean="0"/>
              <a:t>The ideas of “evolution” will challenge “creationism”</a:t>
            </a:r>
          </a:p>
          <a:p>
            <a:r>
              <a:rPr lang="en-US" dirty="0" smtClean="0"/>
              <a:t>Albert Einstein published theory of </a:t>
            </a:r>
            <a:r>
              <a:rPr lang="en-US" dirty="0" err="1" smtClean="0"/>
              <a:t>relativiety</a:t>
            </a:r>
            <a:endParaRPr lang="en-US" dirty="0" smtClean="0"/>
          </a:p>
          <a:p>
            <a:r>
              <a:rPr lang="en-US" dirty="0" smtClean="0"/>
              <a:t>He suggested that space, time, and mass were not absolutes; were relative to other factors</a:t>
            </a:r>
          </a:p>
          <a:p>
            <a:r>
              <a:rPr lang="en-US" dirty="0" smtClean="0"/>
              <a:t>People began to question concepts like “personal responsibility”, moral “rights and wrongs” , and what is civilized vs. uncivilized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Despite the prosperity, some were concerned with what they saw</a:t>
            </a:r>
          </a:p>
          <a:p>
            <a:r>
              <a:rPr lang="en-US" dirty="0" smtClean="0"/>
              <a:t>Sinclair Lewis, critique society through stories like </a:t>
            </a:r>
            <a:r>
              <a:rPr lang="en-US" i="1" dirty="0" smtClean="0"/>
              <a:t>Main Street, Babbit</a:t>
            </a:r>
            <a:r>
              <a:rPr lang="en-US" dirty="0" smtClean="0"/>
              <a:t>, and </a:t>
            </a:r>
            <a:r>
              <a:rPr lang="en-US" i="1" dirty="0" smtClean="0"/>
              <a:t>Elmer Gantry</a:t>
            </a:r>
            <a:r>
              <a:rPr lang="en-US" dirty="0" smtClean="0"/>
              <a:t>; first US citizen to win Nobel Prize for literature</a:t>
            </a:r>
          </a:p>
          <a:p>
            <a:r>
              <a:rPr lang="en-US" dirty="0" smtClean="0"/>
              <a:t>“Lost Generation” a group of writers that felt lost in society of greed and moral corruption: Scott Fitzgerald (</a:t>
            </a:r>
            <a:r>
              <a:rPr lang="en-US" i="1" dirty="0" smtClean="0"/>
              <a:t>The Great Gatsby</a:t>
            </a:r>
            <a:r>
              <a:rPr lang="en-US" dirty="0" smtClean="0"/>
              <a:t>) and Ernest Hemingway (</a:t>
            </a:r>
            <a:r>
              <a:rPr lang="en-US" i="1" dirty="0" smtClean="0"/>
              <a:t>The Sun Also Rises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Categorize “Social Conflict and a Cultural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Initial reaction to culture changes were accepted, however, as the decade evolved, many people began to oppose the changes that were seen as un-American</a:t>
            </a:r>
          </a:p>
          <a:p>
            <a:r>
              <a:rPr lang="en-US" i="1" u="sng" dirty="0" smtClean="0"/>
              <a:t>Red Scare </a:t>
            </a:r>
            <a:r>
              <a:rPr lang="en-US" i="1" dirty="0" smtClean="0"/>
              <a:t>– </a:t>
            </a:r>
            <a:r>
              <a:rPr lang="en-US" dirty="0" smtClean="0"/>
              <a:t>reaction to Bolshevik Rev.; removed the czar and instituted </a:t>
            </a:r>
            <a:r>
              <a:rPr lang="en-US" u="sng" dirty="0" smtClean="0"/>
              <a:t>communism; </a:t>
            </a:r>
            <a:r>
              <a:rPr lang="en-US" dirty="0" smtClean="0"/>
              <a:t>many in the US will be alarmed;  anarchists attempted to assassinate Attorney General Mitchell Palmer and John D Rockefeller , many associated the attacks w / communism; Palmer will authorize the “Palmer Raids” many suspected as “subversives”; more than 500 immigrants were </a:t>
            </a:r>
            <a:r>
              <a:rPr lang="en-US" dirty="0" err="1" smtClean="0"/>
              <a:t>deporterd</a:t>
            </a:r>
            <a:endParaRPr lang="en-US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Sacco-Vanzetti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Associating immigrants with communism led to one of the most controversial trials in US history</a:t>
            </a:r>
          </a:p>
          <a:p>
            <a:r>
              <a:rPr lang="en-US" dirty="0" smtClean="0"/>
              <a:t>1920, two Italian immigrants were accused of murder; Massachusetts ; accused of being anarchists</a:t>
            </a:r>
          </a:p>
          <a:p>
            <a:r>
              <a:rPr lang="en-US" dirty="0" smtClean="0"/>
              <a:t>Nicola Sacco and </a:t>
            </a:r>
            <a:r>
              <a:rPr lang="en-US" dirty="0" err="1" smtClean="0"/>
              <a:t>Bartolomeo</a:t>
            </a:r>
            <a:r>
              <a:rPr lang="en-US" dirty="0" smtClean="0"/>
              <a:t> Vanzetti </a:t>
            </a:r>
          </a:p>
          <a:p>
            <a:r>
              <a:rPr lang="en-US" dirty="0" smtClean="0"/>
              <a:t>Evidence was disputable, but they were convicted</a:t>
            </a:r>
          </a:p>
          <a:p>
            <a:r>
              <a:rPr lang="en-US" dirty="0" smtClean="0"/>
              <a:t>Executed in 1927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Sacco &amp; Vanzetti Trial</a:t>
            </a:r>
          </a:p>
        </p:txBody>
      </p:sp>
      <p:pic>
        <p:nvPicPr>
          <p:cNvPr id="41988" name="Picture 4" descr="Sacco &amp; Vanzett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2999"/>
            <a:ext cx="5334000" cy="2724331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0" y="3733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Sacco &amp; Vanzetti</a:t>
            </a:r>
          </a:p>
        </p:txBody>
      </p:sp>
      <p:pic>
        <p:nvPicPr>
          <p:cNvPr id="41991" name="Picture 7" descr="Sacco &amp; Vanzetti Protest M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57862" y="2514600"/>
            <a:ext cx="3386138" cy="4343400"/>
          </a:xfrm>
          <a:noFill/>
          <a:ln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47244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/>
              <a:t>-Italian Immigrants &amp; Anarchists</a:t>
            </a:r>
          </a:p>
          <a:p>
            <a:pPr>
              <a:spcBef>
                <a:spcPct val="50000"/>
              </a:spcBef>
            </a:pPr>
            <a:r>
              <a:rPr lang="en-US" sz="2500"/>
              <a:t>-Convicted of Murder w/out Much Evidence</a:t>
            </a:r>
          </a:p>
          <a:p>
            <a:pPr>
              <a:spcBef>
                <a:spcPct val="50000"/>
              </a:spcBef>
            </a:pPr>
            <a:r>
              <a:rPr lang="en-US" sz="2500"/>
              <a:t>-Reflects both Nativism &amp; Anti-Radicalism</a:t>
            </a:r>
          </a:p>
          <a:p>
            <a:pPr>
              <a:spcBef>
                <a:spcPct val="50000"/>
              </a:spcBef>
            </a:pPr>
            <a:r>
              <a:rPr lang="en-US" sz="2500"/>
              <a:t>-Controversial Execution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Restrictions: a new rise to </a:t>
            </a:r>
            <a:r>
              <a:rPr lang="en-US" dirty="0" err="1" smtClean="0"/>
              <a:t>nativism</a:t>
            </a:r>
            <a:r>
              <a:rPr lang="en-US" dirty="0" smtClean="0"/>
              <a:t> after WWI; begin to place quotas on the number of immigrants allowed from countries (1924) </a:t>
            </a:r>
          </a:p>
          <a:p>
            <a:r>
              <a:rPr lang="en-US" dirty="0" smtClean="0"/>
              <a:t>Most laws allowed more immigration from W Europe</a:t>
            </a:r>
          </a:p>
          <a:p>
            <a:r>
              <a:rPr lang="en-US" dirty="0" smtClean="0"/>
              <a:t>Few laws addressed the W Hemisphere; as a result a large number of Catholic Hispanics immigrated</a:t>
            </a:r>
          </a:p>
          <a:p>
            <a:r>
              <a:rPr lang="en-US" b="1" u="sng" dirty="0" smtClean="0"/>
              <a:t>Resurgence </a:t>
            </a:r>
            <a:r>
              <a:rPr lang="en-US" dirty="0" smtClean="0"/>
              <a:t>of the KKK – fear of communism and mistrust of immigrants; while growing in numbers began to attack Catholics, Jews, and immigrants : tactics will include burning crosses, hate letters, pressuring employers; will turn to violence, lynching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Immigration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181600" cy="2138363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Nativism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76600"/>
            <a:ext cx="48768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u="sng"/>
              <a:t>Nativism</a:t>
            </a:r>
            <a:r>
              <a:rPr lang="en-US" sz="2500"/>
              <a:t>: Anti-immigrant feeling</a:t>
            </a:r>
            <a:endParaRPr lang="en-US" sz="2500" u="sng"/>
          </a:p>
          <a:p>
            <a:pPr>
              <a:lnSpc>
                <a:spcPct val="90000"/>
              </a:lnSpc>
            </a:pPr>
            <a:r>
              <a:rPr lang="en-US" sz="2500" u="sng"/>
              <a:t>Quota Acts (National Origins Act)</a:t>
            </a:r>
            <a:r>
              <a:rPr lang="en-US" sz="2500"/>
              <a:t>… set strict limits on immigration, especially from Eastern &amp; Southern Europe</a:t>
            </a:r>
          </a:p>
          <a:p>
            <a:pPr>
              <a:lnSpc>
                <a:spcPct val="90000"/>
              </a:lnSpc>
            </a:pPr>
            <a:r>
              <a:rPr lang="en-US" sz="2500"/>
              <a:t>Based on scientific racism</a:t>
            </a:r>
          </a:p>
          <a:p>
            <a:pPr>
              <a:lnSpc>
                <a:spcPct val="90000"/>
              </a:lnSpc>
            </a:pPr>
            <a:r>
              <a:rPr lang="en-US" sz="2500"/>
              <a:t>Reflected growing nativist &amp; anti-radical sentiment by groups like the KKK</a:t>
            </a:r>
          </a:p>
          <a:p>
            <a:pPr>
              <a:lnSpc>
                <a:spcPct val="90000"/>
              </a:lnSpc>
            </a:pPr>
            <a:endParaRPr lang="en-US" sz="2500"/>
          </a:p>
        </p:txBody>
      </p:sp>
      <p:pic>
        <p:nvPicPr>
          <p:cNvPr id="34826" name="Picture 10" descr="onlywaytohandl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68400"/>
            <a:ext cx="3962400" cy="568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219200"/>
          </a:xfrm>
        </p:spPr>
        <p:txBody>
          <a:bodyPr/>
          <a:lstStyle/>
          <a:p>
            <a:r>
              <a:rPr lang="en-US" sz="4800"/>
              <a:t>The Ku Klux Klan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457200"/>
            <a:ext cx="314325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Great increase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In power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86600" y="609600"/>
            <a:ext cx="1573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Anti-black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94513" y="1066800"/>
            <a:ext cx="22494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Anti-immigrant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31575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Times New Roman" pitchFamily="18" charset="0"/>
              </a:rPr>
              <a:t>Anti-women’s suffrage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6172200"/>
            <a:ext cx="2351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Anti-bootleggers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010400" y="1524000"/>
            <a:ext cx="18256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Anti-Semitic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010400" y="2057400"/>
            <a:ext cx="1962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Anti-Catholic</a:t>
            </a:r>
          </a:p>
        </p:txBody>
      </p:sp>
      <p:pic>
        <p:nvPicPr>
          <p:cNvPr id="18444" name="Picture 12" descr="inv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76800"/>
            <a:ext cx="1541463" cy="17526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450" name="Picture 18" descr="kkk-2%20(birth)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3097213" cy="48768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458" name="Picture 26" descr="d5300kh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752600"/>
            <a:ext cx="2709863" cy="3722688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460" name="Picture 28" descr="SWKforrest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667000"/>
            <a:ext cx="2143125" cy="2179638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Klan Rally at Stow Flats Fairgrounds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KKK @ Stow Flats Fairground 7-1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1939925"/>
          </a:xfrm>
          <a:prstGeom prst="rect">
            <a:avLst/>
          </a:prstGeom>
          <a:noFill/>
        </p:spPr>
      </p:pic>
      <p:pic>
        <p:nvPicPr>
          <p:cNvPr id="25604" name="Picture 4" descr="KKK @ Stow Flats Fairground1 7-1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5667375" cy="3151188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4876800"/>
            <a:ext cx="1981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July, 1924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In 1920, Warren G Harding is elected president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States the nation needed a “return to normalcy”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However, the 1920’s will be a period of great innovation and change in American society and culture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Local Klan Meetings</a:t>
            </a:r>
          </a:p>
        </p:txBody>
      </p:sp>
      <p:pic>
        <p:nvPicPr>
          <p:cNvPr id="24579" name="Picture 3" descr="KKK Field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749675" cy="5486400"/>
          </a:xfrm>
          <a:prstGeom prst="rect">
            <a:avLst/>
          </a:prstGeom>
          <a:noFill/>
        </p:spPr>
      </p:pic>
      <p:pic>
        <p:nvPicPr>
          <p:cNvPr id="24580" name="Picture 4" descr="KKK Meeting Flyer Whitney Point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4800600" cy="5480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hooc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03325"/>
            <a:ext cx="6934200" cy="56546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3810000" cy="762000"/>
          </a:xfrm>
        </p:spPr>
        <p:txBody>
          <a:bodyPr>
            <a:normAutofit fontScale="90000"/>
          </a:bodyPr>
          <a:lstStyle/>
          <a:p>
            <a:r>
              <a:rPr lang="en-US" sz="6000"/>
              <a:t>Prohibition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79413"/>
            <a:ext cx="288766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ritannic Bold" pitchFamily="34" charset="0"/>
              </a:rPr>
              <a:t>18</a:t>
            </a:r>
            <a:r>
              <a:rPr lang="en-US" sz="2800" baseline="30000">
                <a:solidFill>
                  <a:srgbClr val="FF0000"/>
                </a:solidFill>
                <a:latin typeface="Britannic Bold" pitchFamily="34" charset="0"/>
              </a:rPr>
              <a:t>th</a:t>
            </a:r>
            <a:r>
              <a:rPr lang="en-US" sz="2800">
                <a:solidFill>
                  <a:srgbClr val="FF0000"/>
                </a:solidFill>
                <a:latin typeface="Britannic Bold" pitchFamily="34" charset="0"/>
              </a:rPr>
              <a:t>  Amendment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48400" y="381000"/>
            <a:ext cx="26860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Volstead Act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90600" y="3048000"/>
            <a:ext cx="194627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Gangsters</a:t>
            </a:r>
          </a:p>
        </p:txBody>
      </p:sp>
      <p:pic>
        <p:nvPicPr>
          <p:cNvPr id="20505" name="Picture 25" descr="moonshiners_bootlegge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914400"/>
            <a:ext cx="2243138" cy="27432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507" name="Picture 27" descr="bootlegge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371600"/>
            <a:ext cx="2667000" cy="1887538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11" name="Picture 31" descr="AI_jan25_1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914400"/>
            <a:ext cx="1412875" cy="2225675"/>
          </a:xfrm>
          <a:prstGeom prst="rect">
            <a:avLst/>
          </a:prstGeom>
          <a:noFill/>
          <a:ln w="476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0519" name="WordArt 39"/>
          <p:cNvSpPr>
            <a:spLocks noChangeArrowheads="1" noChangeShapeType="1" noTextEdit="1"/>
          </p:cNvSpPr>
          <p:nvPr/>
        </p:nvSpPr>
        <p:spPr bwMode="auto">
          <a:xfrm>
            <a:off x="5761038" y="3581400"/>
            <a:ext cx="3382962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untouchables</a:t>
            </a:r>
          </a:p>
        </p:txBody>
      </p:sp>
      <p:pic>
        <p:nvPicPr>
          <p:cNvPr id="20521" name="Picture 41" descr="DailyMirr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4038600"/>
            <a:ext cx="2103438" cy="2819400"/>
          </a:xfrm>
          <a:prstGeom prst="rect">
            <a:avLst/>
          </a:prstGeom>
          <a:noFill/>
        </p:spPr>
      </p:pic>
      <p:pic>
        <p:nvPicPr>
          <p:cNvPr id="20523" name="Picture 43" descr="image?id=61909&amp;rendTypeId=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3886200"/>
            <a:ext cx="2314575" cy="2857500"/>
          </a:xfrm>
          <a:prstGeom prst="rect">
            <a:avLst/>
          </a:prstGeom>
          <a:noFill/>
        </p:spPr>
      </p:pic>
      <p:pic>
        <p:nvPicPr>
          <p:cNvPr id="20526" name="Picture 46" descr="44288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3771900"/>
            <a:ext cx="2438400" cy="3086100"/>
          </a:xfrm>
          <a:prstGeom prst="rect">
            <a:avLst/>
          </a:prstGeom>
          <a:noFill/>
        </p:spPr>
      </p:pic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85800" y="6019800"/>
            <a:ext cx="2019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Al Capone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utoUpdateAnimBg="0"/>
      <p:bldP spid="20485" grpId="0" autoUpdateAnimBg="0"/>
      <p:bldP spid="20486" grpId="0" autoUpdateAnimBg="0"/>
      <p:bldP spid="20519" grpId="0" animBg="1"/>
      <p:bldP spid="205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7772400" cy="152400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5720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CA" sz="2400" b="1" dirty="0"/>
              <a:t>PROHIBITION   - on manuf. and sale of alcohol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adopted in 1919 - </a:t>
            </a:r>
            <a:r>
              <a:rPr lang="en-CA" sz="2400" b="1" dirty="0">
                <a:solidFill>
                  <a:schemeClr val="tx2"/>
                </a:solidFill>
              </a:rPr>
              <a:t>18th AMENDMENT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an outgrowth of the </a:t>
            </a:r>
            <a:r>
              <a:rPr lang="en-CA" sz="2400" b="1" dirty="0" err="1"/>
              <a:t>longtime</a:t>
            </a:r>
            <a:r>
              <a:rPr lang="en-CA" sz="2400" b="1" dirty="0"/>
              <a:t> temperance movement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in WWI, temperance became a patriotic </a:t>
            </a:r>
            <a:r>
              <a:rPr lang="en-CA" sz="2400" b="1" dirty="0" err="1"/>
              <a:t>mvmt</a:t>
            </a:r>
            <a:r>
              <a:rPr lang="en-CA" sz="2400" b="1" dirty="0"/>
              <a:t>. - drunkenness caused low productivity &amp; inefficiency, and alcohol needed to treat the wounded 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a difficult law to enforce... organized crime, speakeasies, bootleggers were on the rise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Al Capone virtually controlled Chicago in this period -  capitalism at its zenith…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Prohibition finally ended in 1933 w/ the </a:t>
            </a:r>
            <a:r>
              <a:rPr lang="en-CA" sz="2400" b="1" dirty="0">
                <a:solidFill>
                  <a:schemeClr val="tx2"/>
                </a:solidFill>
              </a:rPr>
              <a:t>21st Amendment</a:t>
            </a:r>
          </a:p>
          <a:p>
            <a:pPr>
              <a:lnSpc>
                <a:spcPct val="80000"/>
              </a:lnSpc>
            </a:pPr>
            <a:r>
              <a:rPr lang="en-CA" sz="2400" b="1" dirty="0"/>
              <a:t>forced organized crime to pursue other interests…</a:t>
            </a:r>
            <a:endParaRPr lang="en-US" sz="2400" dirty="0"/>
          </a:p>
        </p:txBody>
      </p:sp>
      <p:pic>
        <p:nvPicPr>
          <p:cNvPr id="51205" name="Picture 5" descr="pr079-tempe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75" y="0"/>
            <a:ext cx="4264025" cy="5638800"/>
          </a:xfrm>
          <a:prstGeom prst="rect">
            <a:avLst/>
          </a:prstGeom>
          <a:noFill/>
        </p:spPr>
      </p:pic>
      <p:pic>
        <p:nvPicPr>
          <p:cNvPr id="51207" name="Picture 7" descr="asset_upload_file998_12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Prohibition – 1919, states ratified 18</a:t>
            </a:r>
            <a:r>
              <a:rPr lang="en-US" baseline="30000" dirty="0" smtClean="0"/>
              <a:t>th</a:t>
            </a:r>
            <a:r>
              <a:rPr lang="en-US" dirty="0" smtClean="0"/>
              <a:t> amendment outlawing alcoholic beverages; Congress passed the “Volstead Act” to define intoxicating and enforced the amendment</a:t>
            </a:r>
          </a:p>
          <a:p>
            <a:r>
              <a:rPr lang="en-US" dirty="0" smtClean="0"/>
              <a:t>The ban was known as “prohibition” and gave rise to the “bootlegger”</a:t>
            </a:r>
          </a:p>
          <a:p>
            <a:r>
              <a:rPr lang="en-US" dirty="0" smtClean="0"/>
              <a:t>“Speakeasies” – illegal bars</a:t>
            </a:r>
          </a:p>
          <a:p>
            <a:r>
              <a:rPr lang="en-US" dirty="0" smtClean="0"/>
              <a:t>Organized crime will grow; Al Capone, will use violence, intimidation, and bribing to dominate bootlegging and control public officials</a:t>
            </a:r>
          </a:p>
          <a:p>
            <a:r>
              <a:rPr lang="en-US" dirty="0" smtClean="0"/>
              <a:t>Prohibition was a failure; 21</a:t>
            </a:r>
            <a:r>
              <a:rPr lang="en-US" baseline="30000" dirty="0" smtClean="0"/>
              <a:t>st</a:t>
            </a:r>
            <a:r>
              <a:rPr lang="en-US" dirty="0" smtClean="0"/>
              <a:t> amendment will end in 1933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You Are Teaching?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Fundamentalism will grow in the 1920’s</a:t>
            </a:r>
          </a:p>
          <a:p>
            <a:r>
              <a:rPr lang="en-US" dirty="0" smtClean="0"/>
              <a:t>Conflict between scientific theory and fundamentalism</a:t>
            </a:r>
          </a:p>
          <a:p>
            <a:r>
              <a:rPr lang="en-US" dirty="0" smtClean="0"/>
              <a:t>Scopes Trial (Monkey Trial) – (1925) science teacher John Scopes was arrested for violating Tennessee law banning the teaching of Darwin’s theory</a:t>
            </a:r>
          </a:p>
          <a:p>
            <a:r>
              <a:rPr lang="en-US" dirty="0" smtClean="0"/>
              <a:t>William Jennings Bryan volunteered to prosecute Scopes; Clarence Darrow will defend Scopes</a:t>
            </a:r>
          </a:p>
          <a:p>
            <a:r>
              <a:rPr lang="en-US" dirty="0" smtClean="0"/>
              <a:t>Trial reached a climax when Darrow put Bryan on the stand </a:t>
            </a:r>
          </a:p>
          <a:p>
            <a:r>
              <a:rPr lang="en-US" dirty="0" smtClean="0"/>
              <a:t>Scopes was found guilty; the law remained in effect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Scopes “Monkey” Trial</a:t>
            </a:r>
          </a:p>
        </p:txBody>
      </p:sp>
      <p:pic>
        <p:nvPicPr>
          <p:cNvPr id="33799" name="Picture 7" descr="Anti-Evolution Leag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14400"/>
            <a:ext cx="4114800" cy="3003550"/>
          </a:xfrm>
          <a:noFill/>
          <a:ln/>
        </p:spPr>
      </p:pic>
      <p:pic>
        <p:nvPicPr>
          <p:cNvPr id="33800" name="Picture 8" descr="Clarence Darrow &amp; William Jennings Bry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895600"/>
            <a:ext cx="4114800" cy="3233738"/>
          </a:xfrm>
          <a:noFill/>
          <a:ln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" y="14478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-High School teacher John Scopes is tried for teaching evolution in Tennessee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0" y="62484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Clarence Darrow &amp; William Jennings Bryan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24400" y="3886200"/>
            <a:ext cx="41148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-Became a debate on evolution &amp; religious fundamentalism</a:t>
            </a:r>
          </a:p>
          <a:p>
            <a:pPr>
              <a:spcBef>
                <a:spcPct val="50000"/>
              </a:spcBef>
            </a:pPr>
            <a:r>
              <a:rPr lang="en-US" sz="2800"/>
              <a:t>-First major trial to reach a mass audience as it was broadcast live on the radio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Historical Context: The Twenties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4191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000"/>
              <a:t>What comes to mind when you think about the 1920s?</a:t>
            </a:r>
          </a:p>
          <a:p>
            <a:pPr>
              <a:buFont typeface="Wingdings" pitchFamily="2" charset="2"/>
              <a:buNone/>
            </a:pPr>
            <a:endParaRPr lang="en-US" sz="1000"/>
          </a:p>
          <a:p>
            <a:pPr>
              <a:buFont typeface="Wingdings" pitchFamily="2" charset="2"/>
              <a:buChar char="ü"/>
            </a:pPr>
            <a:r>
              <a:rPr lang="en-US" sz="2900"/>
              <a:t>Changing Gender Roles</a:t>
            </a:r>
          </a:p>
          <a:p>
            <a:pPr>
              <a:buFont typeface="Wingdings" pitchFamily="2" charset="2"/>
              <a:buNone/>
            </a:pPr>
            <a:endParaRPr lang="en-US" sz="1000"/>
          </a:p>
          <a:p>
            <a:pPr>
              <a:buFont typeface="Wingdings" pitchFamily="2" charset="2"/>
              <a:buChar char="ü"/>
            </a:pPr>
            <a:r>
              <a:rPr lang="en-US" sz="2900"/>
              <a:t>New Styles &amp; Behaviors</a:t>
            </a:r>
          </a:p>
          <a:p>
            <a:pPr>
              <a:buFont typeface="Wingdings" pitchFamily="2" charset="2"/>
              <a:buNone/>
            </a:pPr>
            <a:endParaRPr lang="en-US" sz="1000"/>
          </a:p>
          <a:p>
            <a:pPr>
              <a:buFont typeface="Wingdings" pitchFamily="2" charset="2"/>
              <a:buChar char="ü"/>
            </a:pPr>
            <a:r>
              <a:rPr lang="en-US" sz="2900"/>
              <a:t>Rapid Economic Expansion</a:t>
            </a:r>
          </a:p>
          <a:p>
            <a:pPr>
              <a:buFont typeface="Wingdings" pitchFamily="2" charset="2"/>
              <a:buNone/>
            </a:pPr>
            <a:endParaRPr lang="en-US" sz="1000"/>
          </a:p>
          <a:p>
            <a:pPr>
              <a:buFont typeface="Wingdings" pitchFamily="2" charset="2"/>
              <a:buChar char="ü"/>
            </a:pPr>
            <a:r>
              <a:rPr lang="en-US" sz="2900"/>
              <a:t>Cultural Renaissance</a:t>
            </a:r>
          </a:p>
          <a:p>
            <a:pPr>
              <a:buFont typeface="Wingdings" pitchFamily="2" charset="2"/>
              <a:buNone/>
            </a:pPr>
            <a:endParaRPr lang="en-US" sz="1000"/>
          </a:p>
          <a:p>
            <a:pPr>
              <a:buFont typeface="Wingdings" pitchFamily="2" charset="2"/>
              <a:buChar char="ü"/>
            </a:pPr>
            <a:r>
              <a:rPr lang="en-US" sz="2900"/>
              <a:t>Political Corruption</a:t>
            </a:r>
            <a:endParaRPr lang="en-US" sz="3500">
              <a:solidFill>
                <a:srgbClr val="660033"/>
              </a:solidFill>
            </a:endParaRPr>
          </a:p>
        </p:txBody>
      </p:sp>
      <p:pic>
        <p:nvPicPr>
          <p:cNvPr id="3077" name="Picture 5" descr="fla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057400"/>
            <a:ext cx="2422525" cy="4600575"/>
          </a:xfrm>
          <a:noFill/>
          <a:ln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4953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b="1"/>
              <a:t>The “Roaring Twenties”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 of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3554" name="Picture 2" descr="Prosperity and Thrift: The Coolidge Era and the Consumer Economy, 1921-1929">
            <a:hlinkClick r:id="rId2" tooltip="Prosperity and Thrift: The Coolidge Era and the Consumer Economy, 1921-1929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09" y="2209799"/>
            <a:ext cx="8201891" cy="41640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Harding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 Return to Normalcy:</a:t>
            </a:r>
          </a:p>
          <a:p>
            <a:r>
              <a:rPr lang="en-US" dirty="0" smtClean="0"/>
              <a:t>Part of the Ohio political machine</a:t>
            </a:r>
          </a:p>
          <a:p>
            <a:r>
              <a:rPr lang="en-US" dirty="0" smtClean="0"/>
              <a:t>After serving one term as senator, ran for president</a:t>
            </a:r>
          </a:p>
          <a:p>
            <a:r>
              <a:rPr lang="en-US" dirty="0" smtClean="0"/>
              <a:t>Created an open and easy going atmosphere</a:t>
            </a:r>
          </a:p>
          <a:p>
            <a:r>
              <a:rPr lang="en-US" dirty="0" smtClean="0"/>
              <a:t>Brought in members of the Ohio Gang</a:t>
            </a:r>
          </a:p>
          <a:p>
            <a:pPr algn="ctr">
              <a:buNone/>
            </a:pPr>
            <a:r>
              <a:rPr lang="en-US" i="1" dirty="0" smtClean="0"/>
              <a:t>“the air would heavy with tobacco smoke, trays with bottles of every imaginable brand of whiskey … cards and poker chips  - a general atmosphere of waistcoat unbuttoned, feet on the desk, and spittoons alongside” </a:t>
            </a:r>
          </a:p>
          <a:p>
            <a:r>
              <a:rPr lang="en-US" dirty="0" smtClean="0"/>
              <a:t>Many sold political jobs, contracts that made them money; several scandals broke out</a:t>
            </a:r>
          </a:p>
          <a:p>
            <a:r>
              <a:rPr lang="en-US" dirty="0" smtClean="0"/>
              <a:t>Harding said he had no problems w/enemies, but with his friends</a:t>
            </a:r>
          </a:p>
          <a:p>
            <a:pPr algn="ctr">
              <a:buNone/>
            </a:pPr>
            <a:r>
              <a:rPr lang="en-US" dirty="0" smtClean="0"/>
              <a:t>“they’re the ones that keep me walking the floors at night”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Harding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Teapot Dome Scandal:</a:t>
            </a:r>
          </a:p>
          <a:p>
            <a:r>
              <a:rPr lang="en-US" dirty="0" smtClean="0"/>
              <a:t>Sec of Interior, Albert Fall – secretly allowed private interests to lease land containing US oil reserves at Teapot Dome, Wyoming</a:t>
            </a:r>
          </a:p>
          <a:p>
            <a:r>
              <a:rPr lang="en-US" dirty="0" smtClean="0"/>
              <a:t>In return, Fall received more than $300,000</a:t>
            </a:r>
          </a:p>
          <a:p>
            <a:r>
              <a:rPr lang="en-US" dirty="0" smtClean="0"/>
              <a:t>The Senate investigated; Fall became the first member of the cabinet to go to prison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King of The Road</a:t>
            </a:r>
          </a:p>
          <a:p>
            <a:pPr>
              <a:buNone/>
            </a:pPr>
            <a:r>
              <a:rPr lang="en-US" dirty="0" smtClean="0"/>
              <a:t>The Automobile  - Henry Ford was the first to successfully produce and market the automobile</a:t>
            </a:r>
          </a:p>
          <a:p>
            <a:r>
              <a:rPr lang="en-US" dirty="0" smtClean="0"/>
              <a:t>1907, Ford sold 30,000 Model T</a:t>
            </a:r>
          </a:p>
          <a:p>
            <a:r>
              <a:rPr lang="en-US" dirty="0" smtClean="0"/>
              <a:t>His vision for mass production set him apart</a:t>
            </a:r>
          </a:p>
          <a:p>
            <a:r>
              <a:rPr lang="en-US" dirty="0" smtClean="0"/>
              <a:t>Ford saw his employees as “consumers” – he will increase their wage to $5 a day</a:t>
            </a:r>
          </a:p>
          <a:p>
            <a:r>
              <a:rPr lang="en-US" dirty="0" smtClean="0"/>
              <a:t>1907 – 1926, Ford built half the automobiles in the world (16, 750, 000)</a:t>
            </a:r>
          </a:p>
          <a:p>
            <a:r>
              <a:rPr lang="en-US" dirty="0" smtClean="0"/>
              <a:t>Social Impact – changed the auto from a toy for the wealthy to an affordable necessity; created new business opportunities; eased the isolation of rural life; allowed people to live farther away; the auto commuter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s02064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1981200" cy="1981200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CC3300"/>
                </a:solidFill>
              </a:rPr>
              <a:t/>
            </a:r>
            <a:br>
              <a:rPr lang="en-US">
                <a:solidFill>
                  <a:srgbClr val="CC3300"/>
                </a:solidFill>
              </a:rPr>
            </a:br>
            <a:r>
              <a:rPr lang="en-US" sz="5400">
                <a:solidFill>
                  <a:srgbClr val="CC3300"/>
                </a:solidFill>
              </a:rPr>
              <a:t>P</a:t>
            </a:r>
            <a:r>
              <a:rPr lang="en-US" sz="5400">
                <a:solidFill>
                  <a:srgbClr val="FF0000"/>
                </a:solidFill>
              </a:rPr>
              <a:t>resident Coolidge</a:t>
            </a:r>
            <a:r>
              <a:rPr lang="en-US">
                <a:solidFill>
                  <a:srgbClr val="CC3300"/>
                </a:solidFill>
              </a:rPr>
              <a:t> </a:t>
            </a:r>
            <a:br>
              <a:rPr lang="en-US">
                <a:solidFill>
                  <a:srgbClr val="CC3300"/>
                </a:solidFill>
              </a:rPr>
            </a:br>
            <a:r>
              <a:rPr lang="en-US" sz="3200"/>
              <a:t>“The business of America is business.”</a:t>
            </a:r>
            <a:br>
              <a:rPr lang="en-US" sz="3200"/>
            </a:br>
            <a:endParaRPr lang="en-US" sz="320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76400"/>
            <a:ext cx="4648200" cy="5181600"/>
          </a:xfrm>
        </p:spPr>
        <p:txBody>
          <a:bodyPr/>
          <a:lstStyle/>
          <a:p>
            <a:r>
              <a:rPr lang="en-US" sz="4000"/>
              <a:t>Fordney-McCumber Tariff</a:t>
            </a:r>
          </a:p>
          <a:p>
            <a:r>
              <a:rPr lang="en-US" sz="4000"/>
              <a:t>Smoot-Hawley Tariff</a:t>
            </a:r>
          </a:p>
          <a:p>
            <a:r>
              <a:rPr lang="en-US" sz="4000"/>
              <a:t>No help for farmers</a:t>
            </a:r>
          </a:p>
          <a:p>
            <a:r>
              <a:rPr lang="en-US" sz="4000"/>
              <a:t>Foreign Policy</a:t>
            </a:r>
          </a:p>
          <a:p>
            <a:endParaRPr lang="en-US" sz="4000"/>
          </a:p>
        </p:txBody>
      </p:sp>
      <p:pic>
        <p:nvPicPr>
          <p:cNvPr id="9233" name="Picture 17" descr="444px-John_Calvin_Coolidge,_Bain_bw_photo_portra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905000"/>
            <a:ext cx="3155950" cy="4257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2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/>
              <a:t>Republican Power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454525"/>
          </a:xfrm>
        </p:spPr>
        <p:txBody>
          <a:bodyPr/>
          <a:lstStyle/>
          <a:p>
            <a:r>
              <a:rPr lang="en-US" sz="3600"/>
              <a:t>President Harding</a:t>
            </a:r>
          </a:p>
          <a:p>
            <a:r>
              <a:rPr lang="en-US" sz="3600"/>
              <a:t>Elected 1920</a:t>
            </a:r>
          </a:p>
          <a:p>
            <a:r>
              <a:rPr lang="en-US" sz="3600"/>
              <a:t>Legacy of Scandals </a:t>
            </a:r>
          </a:p>
          <a:p>
            <a:r>
              <a:rPr lang="en-US" sz="3600"/>
              <a:t>“Teapot Dome”</a:t>
            </a:r>
          </a:p>
          <a:p>
            <a:r>
              <a:rPr lang="en-US" sz="3600"/>
              <a:t>Died in office</a:t>
            </a:r>
          </a:p>
          <a:p>
            <a:pPr>
              <a:buFont typeface="Wingdings" pitchFamily="2" charset="2"/>
              <a:buNone/>
            </a:pPr>
            <a:endParaRPr lang="en-US" sz="3600"/>
          </a:p>
        </p:txBody>
      </p:sp>
      <p:pic>
        <p:nvPicPr>
          <p:cNvPr id="1034" name="Picture 10" descr="warren-harding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4438650" cy="476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/>
      <p:bldP spid="102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Coolidge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Rose to national prominence while governor of Massachusetts</a:t>
            </a:r>
          </a:p>
          <a:p>
            <a:r>
              <a:rPr lang="en-US" sz="3100" dirty="0" smtClean="0"/>
              <a:t>Served as Harding’s VP</a:t>
            </a:r>
          </a:p>
          <a:p>
            <a:r>
              <a:rPr lang="en-US" sz="3100" dirty="0" smtClean="0"/>
              <a:t>He will quickly distance himself from Harding</a:t>
            </a:r>
          </a:p>
          <a:p>
            <a:r>
              <a:rPr lang="en-US" sz="3100" dirty="0" smtClean="0"/>
              <a:t>Believed that prosperity rested on business leadership ; as president he was to make sure that govt. interfered as little as possible</a:t>
            </a:r>
          </a:p>
          <a:p>
            <a:pPr algn="ctr">
              <a:buNone/>
            </a:pPr>
            <a:r>
              <a:rPr lang="en-US" sz="3100" i="1" dirty="0" smtClean="0"/>
              <a:t>“our troubles in this life would disappear if we would only sit down and keep still”</a:t>
            </a:r>
          </a:p>
          <a:p>
            <a:r>
              <a:rPr lang="en-US" sz="3100" dirty="0" smtClean="0"/>
              <a:t>Election of 1924 – </a:t>
            </a:r>
            <a:r>
              <a:rPr lang="en-US" sz="3100" dirty="0" err="1" smtClean="0"/>
              <a:t>dems</a:t>
            </a:r>
            <a:r>
              <a:rPr lang="en-US" sz="3100" dirty="0" smtClean="0"/>
              <a:t> were deeply divided; they chose John Davis; republicans campaigned on “Keep Cool With Coolidge” and urges them to stay w/ the party that favored business; Coolidge won easily with 382 electoral votes</a:t>
            </a:r>
          </a:p>
          <a:p>
            <a:r>
              <a:rPr lang="en-US" sz="3100" dirty="0" smtClean="0"/>
              <a:t>By avoiding war, reform, and scandal, Coolidge promised to give the US the normalcy Harding had failed to deliver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Coolidge decided not run for reelection</a:t>
            </a:r>
          </a:p>
          <a:p>
            <a:r>
              <a:rPr lang="en-US" dirty="0" smtClean="0"/>
              <a:t>Election of 1928 – </a:t>
            </a:r>
            <a:r>
              <a:rPr lang="en-US" dirty="0" err="1" smtClean="0"/>
              <a:t>dems</a:t>
            </a:r>
            <a:r>
              <a:rPr lang="en-US" dirty="0" smtClean="0"/>
              <a:t> chose Alfred Smith; reps chose Hoover; prohibition was a key issue, religious differences, the prosperity of the 1920’s; republican slogan was “two cars in every garage”</a:t>
            </a:r>
          </a:p>
          <a:p>
            <a:r>
              <a:rPr lang="en-US" dirty="0" smtClean="0"/>
              <a:t>March 4, 1929, Hoover was inaugurated; sound movie cameras covered the event for the first time and his speech was broadcast over the radio</a:t>
            </a:r>
          </a:p>
          <a:p>
            <a:r>
              <a:rPr lang="en-US" dirty="0" smtClean="0"/>
              <a:t>He stated “I have no fears for the future of this country ….. It is bright with hope”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2590800" y="2209800"/>
            <a:ext cx="3886200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1920s</a:t>
            </a:r>
          </a:p>
          <a:p>
            <a:pPr algn="ctr"/>
            <a:r>
              <a:rPr lang="en-US" dirty="0" smtClean="0"/>
              <a:t>Cultural Conflict</a:t>
            </a:r>
            <a:endParaRPr lang="en-US" dirty="0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57200" y="17526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Religious Revival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3581400" y="6096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Temperance &amp; </a:t>
            </a:r>
          </a:p>
          <a:p>
            <a:pPr algn="ctr"/>
            <a:r>
              <a:rPr lang="en-US" sz="1800" b="1"/>
              <a:t>Prohibition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6553200" y="17526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Racial Violence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85800" y="40386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Red Scare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3276600" y="52578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Nativism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6324600" y="3962400"/>
            <a:ext cx="20574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Ku Klux Klan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ord Runabout 1920 a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2630004" cy="4124326"/>
          </a:xfrm>
          <a:prstGeom prst="rect">
            <a:avLst/>
          </a:prstGeom>
          <a:noFill/>
        </p:spPr>
      </p:pic>
      <p:pic>
        <p:nvPicPr>
          <p:cNvPr id="1028" name="Picture 4" descr="Chandler 6 Car Add From the 20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429000"/>
            <a:ext cx="4667250" cy="3429000"/>
          </a:xfrm>
          <a:prstGeom prst="rect">
            <a:avLst/>
          </a:prstGeom>
          <a:noFill/>
        </p:spPr>
      </p:pic>
      <p:pic>
        <p:nvPicPr>
          <p:cNvPr id="1030" name="Picture 6" descr="Packard 1920s Pr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"/>
            <a:ext cx="4038600" cy="3238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 New Industry</a:t>
            </a:r>
          </a:p>
          <a:p>
            <a:pPr>
              <a:buNone/>
            </a:pPr>
            <a:r>
              <a:rPr lang="en-US" dirty="0" smtClean="0"/>
              <a:t>In 1903 , at kitty hawk, NC, the Wright Brothers (Orville and Wilbur) conduct the first successful flight</a:t>
            </a:r>
          </a:p>
          <a:p>
            <a:r>
              <a:rPr lang="en-US" dirty="0" smtClean="0"/>
              <a:t>Quickly planes are used for military and mail purposes</a:t>
            </a:r>
          </a:p>
          <a:p>
            <a:r>
              <a:rPr lang="en-US" dirty="0" smtClean="0"/>
              <a:t>1926 came the airline industry and commercial air travel </a:t>
            </a:r>
          </a:p>
          <a:p>
            <a:r>
              <a:rPr lang="en-US" dirty="0" smtClean="0"/>
              <a:t>In 1927, Charles Lindbergh flight across the Atlantic will boost airline travel </a:t>
            </a:r>
          </a:p>
          <a:p>
            <a:r>
              <a:rPr lang="en-US" dirty="0" smtClean="0"/>
              <a:t>By the end of 1928, 48 airlines were serving 355 cities</a:t>
            </a:r>
          </a:p>
          <a:p>
            <a:r>
              <a:rPr lang="en-US" dirty="0" smtClean="0"/>
              <a:t>Amelia Earhart set out to fly around in 1937; she made 2/3 of the trip before disappearing</a:t>
            </a:r>
          </a:p>
          <a:p>
            <a:r>
              <a:rPr lang="en-US" dirty="0" smtClean="0"/>
              <a:t>Bessie Coleman was the first African American female to obtain her pilots license (her first air show was in 1922)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AutoShape 2" descr="FOKKER PASSENGER PLANE"/>
          <p:cNvSpPr>
            <a:spLocks noChangeAspect="1" noChangeArrowheads="1"/>
          </p:cNvSpPr>
          <p:nvPr/>
        </p:nvSpPr>
        <p:spPr bwMode="auto">
          <a:xfrm>
            <a:off x="155575" y="-928688"/>
            <a:ext cx="291465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FOKKER PASSENGER PLANE"/>
          <p:cNvSpPr>
            <a:spLocks noChangeAspect="1" noChangeArrowheads="1"/>
          </p:cNvSpPr>
          <p:nvPr/>
        </p:nvSpPr>
        <p:spPr bwMode="auto">
          <a:xfrm>
            <a:off x="155575" y="-928688"/>
            <a:ext cx="291465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FOKKER PASSENGER PLANE"/>
          <p:cNvSpPr>
            <a:spLocks noChangeAspect="1" noChangeArrowheads="1"/>
          </p:cNvSpPr>
          <p:nvPr/>
        </p:nvSpPr>
        <p:spPr bwMode="auto">
          <a:xfrm>
            <a:off x="155575" y="-928688"/>
            <a:ext cx="291465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FOKKER PASSENGER PLANE"/>
          <p:cNvSpPr>
            <a:spLocks noChangeAspect="1" noChangeArrowheads="1"/>
          </p:cNvSpPr>
          <p:nvPr/>
        </p:nvSpPr>
        <p:spPr bwMode="auto">
          <a:xfrm>
            <a:off x="155575" y="-928688"/>
            <a:ext cx="2914650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he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2" name="Picture 14" descr="Click on this image for a larger view in a new wind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2533650"/>
          </a:xfrm>
          <a:prstGeom prst="rect">
            <a:avLst/>
          </a:prstGeom>
          <a:noFill/>
        </p:spPr>
      </p:pic>
      <p:pic>
        <p:nvPicPr>
          <p:cNvPr id="22546" name="Picture 18" descr="http://www.nationalmuseum.af.mil/factsheets/factsheet.asp?id=32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4419600" cy="2303653"/>
          </a:xfrm>
          <a:prstGeom prst="rect">
            <a:avLst/>
          </a:prstGeom>
          <a:noFill/>
        </p:spPr>
      </p:pic>
      <p:pic>
        <p:nvPicPr>
          <p:cNvPr id="22550" name="Picture 22" descr="Timetable Brochures for Central Vermont Airway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886200"/>
            <a:ext cx="4343400" cy="2971800"/>
          </a:xfrm>
          <a:prstGeom prst="rect">
            <a:avLst/>
          </a:prstGeom>
          <a:noFill/>
        </p:spPr>
      </p:pic>
      <p:pic>
        <p:nvPicPr>
          <p:cNvPr id="22552" name="Picture 24" descr="Interior of Ford Trimoto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0"/>
            <a:ext cx="1981200" cy="2895600"/>
          </a:xfrm>
          <a:prstGeom prst="rect">
            <a:avLst/>
          </a:prstGeom>
          <a:noFill/>
        </p:spPr>
      </p:pic>
      <p:pic>
        <p:nvPicPr>
          <p:cNvPr id="22554" name="Picture 26" descr="http://www.aeroplanebooks.com/gateway_images/al3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667000"/>
            <a:ext cx="2362200" cy="33623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Transformed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increased availability of electricity in homes</a:t>
            </a:r>
          </a:p>
          <a:p>
            <a:r>
              <a:rPr lang="en-US" dirty="0" smtClean="0"/>
              <a:t>New appliances were the latest rage</a:t>
            </a:r>
          </a:p>
          <a:p>
            <a:r>
              <a:rPr lang="en-US" dirty="0" smtClean="0"/>
              <a:t>Refrigerators meant less spoiled food</a:t>
            </a:r>
          </a:p>
          <a:p>
            <a:r>
              <a:rPr lang="en-US" dirty="0" smtClean="0"/>
              <a:t>Sewing machines, vacuum cleaners, and washing machines will reduce chore time</a:t>
            </a:r>
          </a:p>
          <a:p>
            <a:r>
              <a:rPr lang="en-US" dirty="0" smtClean="0"/>
              <a:t>People found themselves with more leisure time</a:t>
            </a:r>
          </a:p>
          <a:p>
            <a:r>
              <a:rPr lang="en-US" dirty="0" smtClean="0"/>
              <a:t>A new development of nightlife – shows, dinner</a:t>
            </a:r>
          </a:p>
          <a:p>
            <a:r>
              <a:rPr lang="en-US" dirty="0" smtClean="0"/>
              <a:t>A new mass media formed – national magazines</a:t>
            </a:r>
          </a:p>
          <a:p>
            <a:r>
              <a:rPr lang="en-US" dirty="0" smtClean="0"/>
              <a:t>Radio became an important means of communication and entertainment</a:t>
            </a:r>
          </a:p>
          <a:p>
            <a:r>
              <a:rPr lang="en-US" dirty="0" smtClean="0"/>
              <a:t>1910-1930, a boom in the movie industry – from silent movies to movies with sound (“talkies”) </a:t>
            </a:r>
          </a:p>
          <a:p>
            <a:r>
              <a:rPr lang="en-US" dirty="0" smtClean="0"/>
              <a:t>Fashions and lifestyle portrayed in movies will help define the American lifestyle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Gas Coal Combo Coo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190750" cy="2514600"/>
          </a:xfrm>
          <a:prstGeom prst="rect">
            <a:avLst/>
          </a:prstGeom>
          <a:noFill/>
        </p:spPr>
      </p:pic>
      <p:pic>
        <p:nvPicPr>
          <p:cNvPr id="20484" name="Picture 4" descr="Hoover Vacu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028950" cy="4268068"/>
          </a:xfrm>
          <a:prstGeom prst="rect">
            <a:avLst/>
          </a:prstGeom>
          <a:noFill/>
        </p:spPr>
      </p:pic>
      <p:pic>
        <p:nvPicPr>
          <p:cNvPr id="20486" name="Picture 6" descr="Universal Wash Chafing and I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24200"/>
            <a:ext cx="2238375" cy="3419475"/>
          </a:xfrm>
          <a:prstGeom prst="rect">
            <a:avLst/>
          </a:prstGeom>
          <a:noFill/>
        </p:spPr>
      </p:pic>
      <p:pic>
        <p:nvPicPr>
          <p:cNvPr id="20488" name="Picture 8" descr="1928 Ice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"/>
            <a:ext cx="2266950" cy="2571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2137</TotalTime>
  <Words>2061</Words>
  <Application>Microsoft Office PowerPoint</Application>
  <PresentationFormat>On-screen Show (4:3)</PresentationFormat>
  <Paragraphs>262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Median</vt:lpstr>
      <vt:lpstr>Boom and Bust  “A return to normalcy” The Roaring 20’s The Jazz Age The Good Times </vt:lpstr>
      <vt:lpstr>Impact</vt:lpstr>
      <vt:lpstr>A New Era</vt:lpstr>
      <vt:lpstr>New Technology</vt:lpstr>
      <vt:lpstr>PowerPoint Presentation</vt:lpstr>
      <vt:lpstr>New Technology </vt:lpstr>
      <vt:lpstr>PowerPoint Presentation</vt:lpstr>
      <vt:lpstr>A Transformed Home</vt:lpstr>
      <vt:lpstr>PowerPoint Presentation</vt:lpstr>
      <vt:lpstr>Consumer Economy</vt:lpstr>
      <vt:lpstr>PowerPoint Presentation</vt:lpstr>
      <vt:lpstr>What Else Can I Buy?</vt:lpstr>
      <vt:lpstr>Hey What About Me? I’m Just A Kid!</vt:lpstr>
      <vt:lpstr>Consumerism</vt:lpstr>
      <vt:lpstr>I Am Woman!</vt:lpstr>
      <vt:lpstr>PowerPoint Presentation</vt:lpstr>
      <vt:lpstr>PowerPoint Presentation</vt:lpstr>
      <vt:lpstr>Culture of the Roaring 20’s</vt:lpstr>
      <vt:lpstr>Celebrities</vt:lpstr>
      <vt:lpstr> The 20’s is The Jazz Age</vt:lpstr>
      <vt:lpstr>New Scientific Discoveries</vt:lpstr>
      <vt:lpstr>Intellectual Responses</vt:lpstr>
      <vt:lpstr>Categorize “Social Conflict and a Cultural Response</vt:lpstr>
      <vt:lpstr>Sacco-Vanzetti</vt:lpstr>
      <vt:lpstr>Sacco &amp; Vanzetti Trial</vt:lpstr>
      <vt:lpstr>Cultural Reaction</vt:lpstr>
      <vt:lpstr>Nativism</vt:lpstr>
      <vt:lpstr>The Ku Klux Klan</vt:lpstr>
      <vt:lpstr>Klan Rally at Stow Flats Fairgrounds</vt:lpstr>
      <vt:lpstr>Local Klan Meetings</vt:lpstr>
      <vt:lpstr>Prohibition</vt:lpstr>
      <vt:lpstr>PowerPoint Presentation</vt:lpstr>
      <vt:lpstr>Cultural Reaction</vt:lpstr>
      <vt:lpstr>What Do You Think You Are Teaching?</vt:lpstr>
      <vt:lpstr>The Scopes “Monkey” Trial</vt:lpstr>
      <vt:lpstr>Historical Context: The Twenties</vt:lpstr>
      <vt:lpstr>Presidents of Prosperity</vt:lpstr>
      <vt:lpstr>Harding Administration</vt:lpstr>
      <vt:lpstr>Harding Administration</vt:lpstr>
      <vt:lpstr> President Coolidge  “The business of America is business.” </vt:lpstr>
      <vt:lpstr>Republican Power</vt:lpstr>
      <vt:lpstr>Coolidge Administration</vt:lpstr>
      <vt:lpstr>Hoover’s Administration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and Bust  “A return to normalcy” The Roaring 20’s The Jazz Age The Good Times </dc:title>
  <dc:creator> </dc:creator>
  <cp:lastModifiedBy>TIMOTHY.SHIPLEY</cp:lastModifiedBy>
  <cp:revision>90</cp:revision>
  <dcterms:created xsi:type="dcterms:W3CDTF">2009-03-17T12:10:46Z</dcterms:created>
  <dcterms:modified xsi:type="dcterms:W3CDTF">2013-04-11T17:46:54Z</dcterms:modified>
</cp:coreProperties>
</file>